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1.xml" ContentType="application/vnd.openxmlformats-officedocument.drawingml.chart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6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79" r:id="rId4"/>
    <p:sldId id="270" r:id="rId5"/>
    <p:sldId id="277" r:id="rId6"/>
    <p:sldId id="271" r:id="rId7"/>
    <p:sldId id="278" r:id="rId8"/>
    <p:sldId id="272" r:id="rId9"/>
    <p:sldId id="273" r:id="rId10"/>
    <p:sldId id="274" r:id="rId11"/>
    <p:sldId id="275" r:id="rId12"/>
    <p:sldId id="265" r:id="rId13"/>
  </p:sldIdLst>
  <p:sldSz cx="9144000" cy="6858000" type="screen4x3"/>
  <p:notesSz cx="6797675" cy="9926638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81EF"/>
    <a:srgbClr val="66FF99"/>
    <a:srgbClr val="79FFFF"/>
    <a:srgbClr val="FFCC00"/>
    <a:srgbClr val="00863D"/>
    <a:srgbClr val="DBD600"/>
    <a:srgbClr val="6699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Orta Stil 1 - Vurgu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301B821-A1FF-4177-AEE7-76D212191A09}" styleName="Orta Stil 1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185" autoAdjust="0"/>
  </p:normalViewPr>
  <p:slideViewPr>
    <p:cSldViewPr snapToGrid="0" snapToObjects="1">
      <p:cViewPr>
        <p:scale>
          <a:sx n="54" d="100"/>
          <a:sy n="54" d="100"/>
        </p:scale>
        <p:origin x="-1836" y="-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Kitap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GB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Sayfa1!$F$28</c:f>
              <c:strCache>
                <c:ptCount val="1"/>
                <c:pt idx="0">
                  <c:v>completed</c:v>
                </c:pt>
              </c:strCache>
            </c:strRef>
          </c:tx>
          <c:spPr>
            <a:ln>
              <a:solidFill>
                <a:schemeClr val="tx2"/>
              </a:solidFill>
            </a:ln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tr-TR" smtClean="0"/>
                      <a:t>10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Sayfa1!$G$27:$I$27</c:f>
              <c:strCache>
                <c:ptCount val="3"/>
                <c:pt idx="0">
                  <c:v>operation</c:v>
                </c:pt>
                <c:pt idx="1">
                  <c:v>service</c:v>
                </c:pt>
                <c:pt idx="2">
                  <c:v>supply</c:v>
                </c:pt>
              </c:strCache>
            </c:strRef>
          </c:cat>
          <c:val>
            <c:numRef>
              <c:f>Sayfa1!$G$28:$I$28</c:f>
              <c:numCache>
                <c:formatCode>General</c:formatCode>
                <c:ptCount val="3"/>
                <c:pt idx="0">
                  <c:v>9</c:v>
                </c:pt>
                <c:pt idx="1">
                  <c:v>8</c:v>
                </c:pt>
                <c:pt idx="2">
                  <c:v>19</c:v>
                </c:pt>
              </c:numCache>
            </c:numRef>
          </c:val>
        </c:ser>
        <c:ser>
          <c:idx val="1"/>
          <c:order val="1"/>
          <c:tx>
            <c:strRef>
              <c:f>Sayfa1!$F$29</c:f>
              <c:strCache>
                <c:ptCount val="1"/>
                <c:pt idx="0">
                  <c:v>ongoing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tr-TR" smtClean="0"/>
                      <a:t>48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Sayfa1!$G$27:$I$27</c:f>
              <c:strCache>
                <c:ptCount val="3"/>
                <c:pt idx="0">
                  <c:v>operation</c:v>
                </c:pt>
                <c:pt idx="1">
                  <c:v>service</c:v>
                </c:pt>
                <c:pt idx="2">
                  <c:v>supply</c:v>
                </c:pt>
              </c:strCache>
            </c:strRef>
          </c:cat>
          <c:val>
            <c:numRef>
              <c:f>Sayfa1!$G$29:$I$29</c:f>
              <c:numCache>
                <c:formatCode>General</c:formatCode>
                <c:ptCount val="3"/>
                <c:pt idx="0">
                  <c:v>24</c:v>
                </c:pt>
                <c:pt idx="1">
                  <c:v>19</c:v>
                </c:pt>
                <c:pt idx="2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5075072"/>
        <c:axId val="45097344"/>
      </c:barChart>
      <c:catAx>
        <c:axId val="45075072"/>
        <c:scaling>
          <c:orientation val="minMax"/>
        </c:scaling>
        <c:delete val="0"/>
        <c:axPos val="b"/>
        <c:majorTickMark val="out"/>
        <c:minorTickMark val="none"/>
        <c:tickLblPos val="nextTo"/>
        <c:crossAx val="45097344"/>
        <c:crosses val="autoZero"/>
        <c:auto val="1"/>
        <c:lblAlgn val="ctr"/>
        <c:lblOffset val="100"/>
        <c:noMultiLvlLbl val="0"/>
      </c:catAx>
      <c:valAx>
        <c:axId val="4509734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07507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2ACD7F4-21F2-4941-B2CC-7B9435ED05D7}" type="datetime1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555C777-0036-47E8-81BF-70A3FAF2D0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1134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5F4D54D-176C-480F-BD4B-CB8CEFB98BF8}" type="datetime1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noProof="0" smtClean="0"/>
              <a:t>Click to edit Master text styles</a:t>
            </a:r>
          </a:p>
          <a:p>
            <a:pPr lvl="1"/>
            <a:r>
              <a:rPr lang="tr-TR" noProof="0" smtClean="0"/>
              <a:t>Second level</a:t>
            </a:r>
          </a:p>
          <a:p>
            <a:pPr lvl="2"/>
            <a:r>
              <a:rPr lang="tr-TR" noProof="0" smtClean="0"/>
              <a:t>Third level</a:t>
            </a:r>
          </a:p>
          <a:p>
            <a:pPr lvl="3"/>
            <a:r>
              <a:rPr lang="tr-TR" noProof="0" smtClean="0"/>
              <a:t>Fourth level</a:t>
            </a:r>
          </a:p>
          <a:p>
            <a:pPr lvl="4"/>
            <a:r>
              <a:rPr lang="tr-TR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AC85D7E-04AF-434E-B607-2C8583ACF2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3375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889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Genç</a:t>
            </a:r>
            <a:r>
              <a:rPr lang="tr-TR" baseline="0" dirty="0" smtClean="0"/>
              <a:t> istihdamı operasyonunda 58 hibe projesi mart ayı itibariyle başlamıştır. programla faydalanıcı kurumların toplulaştırılmış hedef göstergelerine göre, 13 bin gence DANIŞMANLIK hizmetleri verilmesi; 1700 gencin istihdam edilmesi ve 300 gencin kendi işini kurması hedeflenmektedir.</a:t>
            </a:r>
          </a:p>
          <a:p>
            <a:r>
              <a:rPr lang="tr-TR" baseline="0" dirty="0" smtClean="0"/>
              <a:t>Hak </a:t>
            </a:r>
            <a:r>
              <a:rPr lang="tr-TR" baseline="0" dirty="0" err="1" smtClean="0"/>
              <a:t>iş’in</a:t>
            </a:r>
            <a:r>
              <a:rPr lang="tr-TR" baseline="0" dirty="0" smtClean="0"/>
              <a:t> ve </a:t>
            </a:r>
            <a:r>
              <a:rPr lang="tr-TR" baseline="0" dirty="0" err="1" smtClean="0"/>
              <a:t>ankara</a:t>
            </a:r>
            <a:r>
              <a:rPr lang="tr-TR" baseline="0" dirty="0" smtClean="0"/>
              <a:t> kalkınma ajansının projeleri de yeni başlangıç aşamasındadır.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933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24 operasyona ait izleme defterleri</a:t>
            </a:r>
          </a:p>
          <a:p>
            <a:r>
              <a:rPr lang="tr-TR" dirty="0" smtClean="0"/>
              <a:t>19 servis – 4</a:t>
            </a:r>
            <a:r>
              <a:rPr lang="tr-TR" baseline="0" dirty="0" smtClean="0"/>
              <a:t> rapor = 76 rapor teknik ve finansal doğrulaması</a:t>
            </a:r>
          </a:p>
          <a:p>
            <a:r>
              <a:rPr lang="tr-TR" baseline="0" dirty="0" smtClean="0"/>
              <a:t>48 </a:t>
            </a:r>
            <a:r>
              <a:rPr lang="tr-TR" baseline="0" dirty="0" err="1" smtClean="0"/>
              <a:t>suppy</a:t>
            </a:r>
            <a:r>
              <a:rPr lang="tr-TR" baseline="0" dirty="0" smtClean="0"/>
              <a:t> – 48 = 96 yerinde doğrulamanın yapılarak kabul </a:t>
            </a:r>
            <a:r>
              <a:rPr lang="tr-TR" baseline="0" dirty="0" err="1" smtClean="0"/>
              <a:t>sertifikaarının</a:t>
            </a:r>
            <a:r>
              <a:rPr lang="tr-TR" baseline="0" dirty="0" smtClean="0"/>
              <a:t> tamamlanması</a:t>
            </a:r>
          </a:p>
          <a:p>
            <a:r>
              <a:rPr lang="tr-TR" dirty="0" smtClean="0"/>
              <a:t>329 – 660 adet ara ve nihai rapor – izleme ziyareti</a:t>
            </a:r>
          </a:p>
          <a:p>
            <a:endParaRPr lang="tr-TR" sz="1200" b="1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Sadece bu yılın ilk 5 ayında 3 hibe programı kapsamında; faydalanıcı kurumların 250 personeline eğitim verilmiş; </a:t>
            </a:r>
          </a:p>
          <a:p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Sistem üzerinden faydalanıcıların 2620</a:t>
            </a:r>
            <a:r>
              <a:rPr lang="tr-TR" sz="1200" b="1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sorusu yanıtlanmış;</a:t>
            </a:r>
          </a:p>
          <a:p>
            <a:r>
              <a:rPr lang="tr-TR" sz="1200" b="1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345 adet küçük ve 26 adet büyük değişiklik talebi onaylanmıştır.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22431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02684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İPA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kapsamında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ilk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olarak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, 2010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yılından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bu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yana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,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10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kapsamında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,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hizmet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alımıyla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8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teknik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destek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projesi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, mal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alımıyla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19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lotluk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tedarik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projesi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500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adet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hibe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projesinin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uygulaması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tamamlanmıştır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 Bu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operasyonlarla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ilgili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daha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önceki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komite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toplantılarında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sunumlar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yapılmış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tır. Ayrıca başkanlığımız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websitesinden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bunlarla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ilgili ayrıntılı bilgilere </a:t>
            </a:r>
            <a:r>
              <a:rPr lang="tr-TR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uaşabilirsiniz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9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Şartlı</a:t>
            </a:r>
            <a:r>
              <a:rPr lang="en-GB" sz="9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9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nakit</a:t>
            </a:r>
            <a:r>
              <a:rPr lang="en-GB" sz="9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9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transferi</a:t>
            </a:r>
            <a:r>
              <a:rPr lang="en-GB" sz="9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9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operasyonu</a:t>
            </a:r>
            <a:r>
              <a:rPr lang="tr-TR" sz="9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kapsamındaki teknik destek projesi iptal </a:t>
            </a:r>
            <a:r>
              <a:rPr lang="tr-TR" sz="900" kern="1200" baseline="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edimiş</a:t>
            </a:r>
            <a:r>
              <a:rPr lang="tr-TR" sz="9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ve bu operasyon hibe </a:t>
            </a:r>
            <a:r>
              <a:rPr lang="tr-TR" sz="900" kern="1200" baseline="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bileşeniye</a:t>
            </a:r>
            <a:r>
              <a:rPr lang="tr-TR" sz="9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tamamlanmıştır.</a:t>
            </a:r>
            <a:r>
              <a:rPr lang="tr-TR" sz="9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Aile bakanlığı</a:t>
            </a:r>
            <a:r>
              <a:rPr lang="tr-TR" sz="9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bir sunum yapacaktır.</a:t>
            </a:r>
            <a:endParaRPr lang="tr-TR" sz="900" baseline="0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6780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Mesleki eğitim </a:t>
            </a:r>
            <a:r>
              <a:rPr lang="tr-TR" dirty="0" err="1" smtClean="0"/>
              <a:t>kaitesinin</a:t>
            </a:r>
            <a:r>
              <a:rPr lang="tr-TR" dirty="0" smtClean="0"/>
              <a:t> artırılması kapsamında uygulanan</a:t>
            </a:r>
            <a:r>
              <a:rPr lang="tr-TR" baseline="0" dirty="0" smtClean="0"/>
              <a:t> 68 hibe projesiyle</a:t>
            </a:r>
          </a:p>
          <a:p>
            <a:r>
              <a:rPr lang="tr-TR" baseline="0" dirty="0" smtClean="0"/>
              <a:t>Mesleki eğitim alanında </a:t>
            </a:r>
            <a:r>
              <a:rPr lang="tr-TR" dirty="0" smtClean="0"/>
              <a:t>200’ün üzerinde</a:t>
            </a:r>
            <a:r>
              <a:rPr lang="tr-TR" baseline="0" dirty="0" smtClean="0"/>
              <a:t> modüler program, 2000’in üzerinde e-öğrenme materyali, geliştirildi.</a:t>
            </a:r>
          </a:p>
          <a:p>
            <a:r>
              <a:rPr lang="tr-TR" baseline="0" dirty="0" smtClean="0"/>
              <a:t>yaklaşık 7700 eğitimci ve eğitim yöneticisi eğitildi, </a:t>
            </a:r>
          </a:p>
          <a:p>
            <a:r>
              <a:rPr lang="tr-TR" baseline="0" dirty="0" smtClean="0"/>
              <a:t>345 meslek okulunun kapasitesi geliştirildi.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2715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Şu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uygulaması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devam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eden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2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4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operasyonumuz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bulunmaktadır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922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Iş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hayatında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kadınlar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operasyonu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yla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,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Avrupa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İmar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Kalkınma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Bankası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’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na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38 milyon Euro aktarılmış ve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kadın işletmelerinin kredi kullanımlarında ortaya çıkabilecek geri ödememe riskine karşı %10’luk bir kredi garanti fonu oluşturulmuştur. Bu kapsamda Banka 300 milyonluk bir kredi havuzu oluşturmuştur. Bugüne kadar,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aracı olan 4 banka üzerinden bu 300 milyonluk kredinin yaklaşık 60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milyonu kullandırılmıştır. Hedef gruptaki 4000 kadından 2650’sine ulaşılmıştır. Kadınların sahip olduğu ya da kadınlar tarafından yönetilen Yaklaşık 160 işletmeye destek verilmiştir.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Turizm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sektöründeki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uyum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yetenekleri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içinde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bugüne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kadar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,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4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6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00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kişi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 kupon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eğitim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verilmiş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bunların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ulusal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yeterlikleri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uygun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şekilde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sertifikalandırılması işlemleri sürmektedir. 2500 otel personeline uygulanan anketle işgücü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analizi tamamlanmış;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Sürdürülebilir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gelişmeye katkı ve çevreye duyarlılık kapsamında otellerin «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Yeşil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Yıldız» ile </a:t>
            </a:r>
            <a:r>
              <a:rPr lang="tr-TR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belgelendirimesi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çalışmaları tamamlanmış ve 15 otel bu anamda en iyi </a:t>
            </a:r>
            <a:r>
              <a:rPr lang="tr-TR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uyguama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örneği olarak belgelendirilmiştir. bu projenin kapanış toplantısı 2 </a:t>
            </a:r>
            <a:r>
              <a:rPr lang="tr-TR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haziran’da</a:t>
            </a:r>
            <a:r>
              <a:rPr lang="tr-TR" sz="1200" kern="1200" baseline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yapıacaktır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</a:t>
            </a:r>
          </a:p>
          <a:p>
            <a:endParaRPr lang="tr-TR" sz="1200" kern="1200" baseline="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pPr marL="0" marR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tr-TR" sz="1200" b="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İskep</a:t>
            </a:r>
            <a:r>
              <a:rPr lang="tr-TR" sz="1200" b="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projesiyle dezavantajlı grupta yer alan 2000 kişiye eğitim, 12 belediyenin ilgili</a:t>
            </a:r>
            <a:r>
              <a:rPr lang="tr-TR" sz="1200" b="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personeline eğitimler tamamlanmış; 12 belediyede sosyal destek hizmet merkezlerinin kurulması çalışmaları devam etmektedir.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Kayıtlı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istihda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projesinde </a:t>
            </a:r>
            <a:r>
              <a:rPr lang="tr-TR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sgk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müdürlüklerine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2000 tablet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bilgisayar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35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dizüstü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bilgisayar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yazıcı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panelvan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şeklinde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35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mobil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denetim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aracı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alınmıştır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Hibe programı kapsamında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da proje değerlendirme ve seçim süreci tamamlanmış; fonlanmaya değer bulunan 45 adet hibe projesinin imza süreci tamamlanma aşamasına gelmiştir. Projeler temmuz ayında başlayacaktır.</a:t>
            </a:r>
            <a:endParaRPr 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820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Diğer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5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operasyonumuz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evde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çocuk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bakımı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,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özellikle kızların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okula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devam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oranlarının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artırılması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,</a:t>
            </a:r>
          </a:p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Ulusal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Mesleki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yeterlilikler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sisteminin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güçlendirilmesi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esnaf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sanatkarların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uyum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yeteneklerinin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artırılması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 geçici koruma altındaki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suriyeli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yüksek öğrenim öğrencilerine yönelik sosyal içerme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operasyonlardır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 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Tesk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suriyeliler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Operasyonu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ilgili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az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sonra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sunum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lar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yapılacaktır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</a:b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/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</a:b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8642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Evde çocuk bakımı projesi Antalya, Bursa ve İzmir’de pilot olarak uygulanmaktadır. Ve bu kapsamda – yeni çocuk sahibi olup, işe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giren kadınlara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rPr>
              <a:t>, çocuk bakıcısı istihdam etmeleri halinde, çocukları 3 yaşına gelene kadar </a:t>
            </a:r>
            <a:r>
              <a:rPr lang="tr-TR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rPr>
              <a:t>320 € 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rPr>
              <a:t>tutarında bir </a:t>
            </a:r>
            <a:r>
              <a:rPr lang="tr-TR" sz="1200" b="1" i="0" u="none" strike="noStrike" kern="1200" baseline="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rPr>
              <a:t>maddi destek 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rPr>
              <a:t>sağlanmaktadır. Bugüne kadar, yaklaşık 40 milyon </a:t>
            </a:r>
            <a:r>
              <a:rPr lang="tr-T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rPr>
              <a:t>Euroluk</a:t>
            </a:r>
            <a:r>
              <a:rPr lang="tr-T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MS PGothic" pitchFamily="34" charset="-128"/>
                <a:cs typeface="ＭＳ Ｐゴシック" charset="0"/>
              </a:rPr>
              <a:t> bütçenin 6,6 milyonu destek olarak yaklaşık 4000 vatandaşa aktarılmıştır. Ankara’nın da pilot illere dahil edilmesi öngörülmektedir. projeyle pilot illerde kayıt altına alınan çocuk bakıcısı sayısı %300 ile % 2000 oranlarında artmıştır.</a:t>
            </a:r>
          </a:p>
          <a:p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/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</a:b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Özellikle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Kız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çocuklarının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okula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devam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oranlarının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artırılması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için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8 pilot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13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yatılı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okulun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donatılması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sağlanmış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binlerce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ailenin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bilgilendirilmesi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amacıyla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ev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ziyaretleri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sürdürülmektedir.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Bu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yrıca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45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adet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hibe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sözleşmesinin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uygulaması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1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Kasım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Tarihi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itibari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başlamış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ve ara raporlama dönemine girilmiştir.</a:t>
            </a:r>
            <a:endParaRPr lang="tr-TR" sz="1200" kern="120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  <a:p>
            <a:pPr lvl="0"/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/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</a:b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Ulusal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yeterlilikler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sisteminin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geliştirilmesi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kapsamında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25 bin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kişinin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35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yetkilendirilmiş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sertifikalandırma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kuruluşu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aracılığıyla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belgelendirilmesi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amaçlanmaktadır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 Bugün itibariyle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4100 vatandaşın belgelendirme işlemi tamamlanmıştır.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Ayrıca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Bu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da 1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4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adet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hibe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sözleşmesi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nin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uygulanması 1 şubatta başlamıştır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Programda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53 adet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meslek standardı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ve </a:t>
            </a:r>
          </a:p>
          <a:p>
            <a:pPr lvl="0"/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58 adet yeterlilik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geliştirilecek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ve </a:t>
            </a:r>
            <a:r>
              <a:rPr lang="tr-TR" sz="1200" b="1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14 adet hibe faydalanıcısı belgelendirme kuruluş</a:t>
            </a:r>
            <a:r>
              <a:rPr lang="tr-TR" sz="1200" b="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</a:t>
            </a:r>
            <a:r>
              <a:rPr lang="tr-TR" sz="1200" b="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olarak yetkilendirilecektir.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85161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2015’in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sonunda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yeni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imzalanan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sözleşmelerle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Zafer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kalkınma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Ajansı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ODTÜ'nun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uyum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yetenekleri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ilgili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operasyonlari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başlamıştır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</a:b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Engelliler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romanlari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kapsayan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dezavantajlı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bireylere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yönelik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toplam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tutarı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1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3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milyon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Euro'nun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üzerinde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yeni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projeler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Aile Bakanlığı ve Hacettepe Üniversitesiyle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başlatılmıştır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3031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Eski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hükümlü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Madde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Bağımlısı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gibi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diğer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dezavantajlı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kişileri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de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kapsayan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30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milyon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euro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tutarındaki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hibe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programı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kapsamındaki proje değerlendirme ve seçim süreci tamamlanma aşamasına gelmiş ve f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ondan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yararlanması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beklenen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yaklaşık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125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proje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nin</a:t>
            </a:r>
            <a:r>
              <a:rPr lang="tr-TR" sz="1200" kern="1200" baseline="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yakın zamanda imzalanması beklenmektedir. Bu projelerle dezavantajlı kişilere özellikle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danışmanlık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,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Rehabilitasyon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mesleki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eğitim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hizmetleri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verilecektir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 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</a:b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Trakya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Kalkınma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Ajansı'nın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kariyer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hizmetleri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ilgili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projesinde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3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devlet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Üniversitesi'ndeki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kariyer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geliştirme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Merkezi'nin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kapasitesinin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artırılması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/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</a:b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hedeflenmiş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;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Doğu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Karadeniz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Kalkınma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Ajansı'nın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projesinde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ise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Kadınlara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yönelik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Tekstil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sektöründe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mesleki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eğitim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girişimcilik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kurslari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planlanmıştır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 Hayat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Boyu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Öğrenme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hibe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programında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da 35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projesi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imzlanması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beklemektedir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</a:t>
            </a:r>
            <a:b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</a:b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Dezavantajlı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yükseköğrenim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öğrencilerinin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burs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yoluyla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desteklenmesi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için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yurtkur'a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yaklaşık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37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milyon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aktarılmış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ve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38400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öğrencinin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7 ay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süresince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aldıkları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Öğrenim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kredileri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Bursa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çevrilmiştir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bu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operasyondaki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teknik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yardım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projesi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 de 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ocak 2016 </a:t>
            </a:r>
            <a:r>
              <a:rPr lang="en-GB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da </a:t>
            </a:r>
            <a:r>
              <a:rPr lang="en-GB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başla</a:t>
            </a:r>
            <a:r>
              <a:rPr lang="tr-TR" sz="1200" kern="1200" dirty="0" err="1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mıştır</a:t>
            </a:r>
            <a:r>
              <a:rPr lang="tr-TR" sz="1200" kern="1200" dirty="0" smtClean="0">
                <a:solidFill>
                  <a:schemeClr val="tx1"/>
                </a:solidFill>
                <a:effectLst/>
                <a:latin typeface="+mn-lt"/>
                <a:ea typeface="MS PGothic" pitchFamily="34" charset="-128"/>
                <a:cs typeface="ＭＳ Ｐゴシック" charset="0"/>
              </a:rPr>
              <a:t>.</a:t>
            </a:r>
            <a:endParaRPr lang="tr-TR" sz="1200" b="0" kern="1200" baseline="0" dirty="0" smtClean="0">
              <a:solidFill>
                <a:schemeClr val="tx1"/>
              </a:solidFill>
              <a:effectLst/>
              <a:latin typeface="+mn-lt"/>
              <a:ea typeface="MS PGothic" pitchFamily="34" charset="-128"/>
              <a:cs typeface="ＭＳ Ｐゴシック" charset="0"/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AC85D7E-04AF-434E-B607-2C8583ACF294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01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2267744" y="3212976"/>
            <a:ext cx="6692280" cy="1656184"/>
          </a:xfrm>
        </p:spPr>
        <p:txBody>
          <a:bodyPr anchor="t"/>
          <a:lstStyle>
            <a:lvl1pPr algn="r">
              <a:defRPr sz="3200" b="1" u="none" cap="none" spc="0" baseline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dirty="0" err="1" smtClean="0"/>
              <a:t>Click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edit</a:t>
            </a:r>
            <a:r>
              <a:rPr lang="tr-TR" dirty="0" smtClean="0"/>
              <a:t> Master </a:t>
            </a:r>
            <a:r>
              <a:rPr lang="tr-TR" dirty="0" err="1" smtClean="0"/>
              <a:t>title</a:t>
            </a:r>
            <a:r>
              <a:rPr lang="tr-TR" dirty="0" smtClean="0"/>
              <a:t> </a:t>
            </a:r>
            <a:r>
              <a:rPr lang="tr-TR" dirty="0" err="1" smtClean="0"/>
              <a:t>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44426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167844" y="440668"/>
            <a:ext cx="2520280" cy="6912768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D9B6D8-F57E-4B05-88E1-68FA43076CC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752606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455875" y="1088738"/>
            <a:ext cx="2664297" cy="6048672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782DEB-3C5E-42E1-86BF-E086177E1DE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24390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yagram veya Organi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533400" y="2438400"/>
            <a:ext cx="77724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SmartArt graphic</a:t>
            </a:r>
            <a:endParaRPr lang="es-ES" noProof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6BD37-CD11-4D1C-8537-CADC6866D30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761362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Metin ve Küçü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clip art</a:t>
            </a:r>
            <a:endParaRPr lang="es-ES" noProof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0B1CA-7560-47B9-88A7-9867B0F8909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3329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392FCB-33D8-4868-8C88-4CE0BD1C4A8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9199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1418853"/>
            <a:ext cx="7772400" cy="1362075"/>
          </a:xfrm>
        </p:spPr>
        <p:txBody>
          <a:bodyPr anchor="t"/>
          <a:lstStyle>
            <a:lvl1pPr algn="ctr">
              <a:defRPr sz="3200" b="1" u="none" cap="none" spc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3568" y="314096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98A2F0-00E4-4736-AF53-5B2008793F9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53515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kili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 algn="ctr"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FC44EF-209E-408B-8903-D55E6D082D60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9847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2276872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7544" y="2924944"/>
            <a:ext cx="4040188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4008" y="2276872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924943"/>
            <a:ext cx="4041775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10" name="1 Título"/>
          <p:cNvSpPr>
            <a:spLocks noGrp="1"/>
          </p:cNvSpPr>
          <p:nvPr>
            <p:ph type="title"/>
          </p:nvPr>
        </p:nvSpPr>
        <p:spPr>
          <a:xfrm>
            <a:off x="468312" y="129046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1FF66D-BE65-4F91-B663-6EB1B6B835A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8552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dece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87701-F825-4BA8-A7FB-3FB8156CC4C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7643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 Sla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5FD5C2-F9D1-4923-9F23-AFC61B83F78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718654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316013"/>
            <a:ext cx="5111750" cy="3777283"/>
          </a:xfrm>
        </p:spPr>
        <p:txBody>
          <a:bodyPr/>
          <a:lstStyle>
            <a:lvl1pPr>
              <a:defRPr sz="3200">
                <a:solidFill>
                  <a:srgbClr val="3D4E84"/>
                </a:solidFill>
              </a:defRPr>
            </a:lvl1pPr>
            <a:lvl2pPr>
              <a:defRPr sz="2800">
                <a:solidFill>
                  <a:srgbClr val="3D4E84"/>
                </a:solidFill>
              </a:defRPr>
            </a:lvl2pPr>
            <a:lvl3pPr>
              <a:defRPr sz="2400">
                <a:solidFill>
                  <a:srgbClr val="3D4E84"/>
                </a:solidFill>
              </a:defRPr>
            </a:lvl3pPr>
            <a:lvl4pPr>
              <a:defRPr sz="2000">
                <a:solidFill>
                  <a:srgbClr val="3D4E84"/>
                </a:solidFill>
              </a:defRPr>
            </a:lvl4pPr>
            <a:lvl5pPr>
              <a:defRPr sz="2000">
                <a:solidFill>
                  <a:srgbClr val="3D4E84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316013"/>
            <a:ext cx="3008313" cy="3777283"/>
          </a:xfrm>
        </p:spPr>
        <p:txBody>
          <a:bodyPr/>
          <a:lstStyle>
            <a:lvl1pPr marL="0" indent="0">
              <a:buNone/>
              <a:defRPr sz="1400">
                <a:solidFill>
                  <a:srgbClr val="3D4E8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2" y="130812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566CDC-AE65-49FF-89C7-700F7B3E8BF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4040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63688" y="2338536"/>
            <a:ext cx="5486400" cy="28906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Drag picture to placeholder or click icon to add</a:t>
            </a:r>
            <a:endParaRPr lang="es-E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551EDC-4E01-45DD-9240-8DEC97ABA65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8970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90638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 smtClean="0"/>
              <a:t>Contents</a:t>
            </a:r>
            <a:r>
              <a:rPr lang="es-ES_tradnl" dirty="0" smtClean="0"/>
              <a:t> of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document</a:t>
            </a:r>
            <a:endParaRPr lang="es-ES" dirty="0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11650" y="6324600"/>
            <a:ext cx="52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3D4E84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3C154095-A26F-4A50-98B5-77860A23A5E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4384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tr-TR" smtClean="0"/>
              <a:t>Click here to edit the text or change the model</a:t>
            </a:r>
          </a:p>
          <a:p>
            <a:pPr lvl="1"/>
            <a:r>
              <a:rPr lang="es-ES" altLang="tr-TR" smtClean="0"/>
              <a:t>Level 2</a:t>
            </a:r>
          </a:p>
          <a:p>
            <a:pPr lvl="2"/>
            <a:r>
              <a:rPr lang="es-ES" altLang="tr-TR" smtClean="0"/>
              <a:t>Level 3</a:t>
            </a:r>
          </a:p>
          <a:p>
            <a:pPr lvl="3"/>
            <a:r>
              <a:rPr lang="es-ES" altLang="tr-TR" smtClean="0"/>
              <a:t>Level 4</a:t>
            </a:r>
          </a:p>
          <a:p>
            <a:pPr lvl="4"/>
            <a:r>
              <a:rPr lang="es-ES" altLang="tr-TR" smtClean="0"/>
              <a:t>Level 5</a:t>
            </a:r>
          </a:p>
          <a:p>
            <a:pPr lvl="4"/>
            <a:endParaRPr lang="es-ES" altLang="tr-TR" smtClean="0"/>
          </a:p>
        </p:txBody>
      </p:sp>
      <p:cxnSp>
        <p:nvCxnSpPr>
          <p:cNvPr id="1029" name="AutoShape 12"/>
          <p:cNvCxnSpPr>
            <a:cxnSpLocks noChangeShapeType="1"/>
          </p:cNvCxnSpPr>
          <p:nvPr/>
        </p:nvCxnSpPr>
        <p:spPr bwMode="auto">
          <a:xfrm flipV="1">
            <a:off x="488950" y="914400"/>
            <a:ext cx="882650" cy="1524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533400" y="5867400"/>
            <a:ext cx="82296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 flipV="1">
            <a:off x="533400" y="2209800"/>
            <a:ext cx="7848600" cy="762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59" r:id="rId2"/>
    <p:sldLayoutId id="2147484060" r:id="rId3"/>
    <p:sldLayoutId id="2147484061" r:id="rId4"/>
    <p:sldLayoutId id="2147484062" r:id="rId5"/>
    <p:sldLayoutId id="2147484063" r:id="rId6"/>
    <p:sldLayoutId id="2147484064" r:id="rId7"/>
    <p:sldLayoutId id="2147484065" r:id="rId8"/>
    <p:sldLayoutId id="2147484066" r:id="rId9"/>
    <p:sldLayoutId id="2147484067" r:id="rId10"/>
    <p:sldLayoutId id="2147484068" r:id="rId11"/>
    <p:sldLayoutId id="2147484069" r:id="rId12"/>
    <p:sldLayoutId id="2147484070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ln w="19050">
            <a:noFill/>
            <a:prstDash val="solid"/>
          </a:ln>
          <a:solidFill>
            <a:srgbClr val="FA8716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2000">
          <a:solidFill>
            <a:srgbClr val="3D4E84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>
          <a:solidFill>
            <a:srgbClr val="3D4E84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1600">
          <a:solidFill>
            <a:srgbClr val="3D4E84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 sz="1400">
          <a:solidFill>
            <a:srgbClr val="3D4E84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3D4E84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finance@ikg.gov.tr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8538" y="3213100"/>
            <a:ext cx="6691312" cy="1655763"/>
          </a:xfrm>
        </p:spPr>
        <p:txBody>
          <a:bodyPr/>
          <a:lstStyle/>
          <a:p>
            <a:pPr eaLnBrk="1" hangingPunct="1">
              <a:defRPr/>
            </a:pPr>
            <a:r>
              <a:rPr lang="tr-TR" dirty="0" smtClean="0"/>
              <a:t>PROJECT </a:t>
            </a:r>
            <a:r>
              <a:rPr lang="en-US" dirty="0" smtClean="0"/>
              <a:t>MANAGEMENT </a:t>
            </a:r>
            <a:r>
              <a:rPr lang="en-US" dirty="0"/>
              <a:t>UNIT</a:t>
            </a:r>
            <a:endParaRPr lang="en-US" dirty="0">
              <a:ea typeface="+mj-ea"/>
              <a:cs typeface="+mj-cs"/>
            </a:endParaRPr>
          </a:p>
        </p:txBody>
      </p:sp>
      <p:sp>
        <p:nvSpPr>
          <p:cNvPr id="3" name="1 Título"/>
          <p:cNvSpPr txBox="1">
            <a:spLocks/>
          </p:cNvSpPr>
          <p:nvPr/>
        </p:nvSpPr>
        <p:spPr bwMode="auto">
          <a:xfrm>
            <a:off x="2268538" y="5300663"/>
            <a:ext cx="669131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tr-TR" sz="2000" b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Esat AKTAŞOĞLU</a:t>
            </a:r>
            <a:endParaRPr lang="es-ES" sz="2000" b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180975" y="6381750"/>
            <a:ext cx="8778875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tr-TR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26.05.2016</a:t>
            </a:r>
            <a:endParaRPr lang="es-ES" sz="1600" dirty="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C6BD37-CD11-4D1C-8537-CADC6866D305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608156"/>
              </p:ext>
            </p:extLst>
          </p:nvPr>
        </p:nvGraphicFramePr>
        <p:xfrm>
          <a:off x="135703" y="1349362"/>
          <a:ext cx="8911314" cy="4325713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808334"/>
                <a:gridCol w="629173"/>
                <a:gridCol w="843832"/>
                <a:gridCol w="944500"/>
                <a:gridCol w="843832"/>
                <a:gridCol w="629914"/>
                <a:gridCol w="843832"/>
                <a:gridCol w="421916"/>
                <a:gridCol w="421916"/>
                <a:gridCol w="524065"/>
              </a:tblGrid>
              <a:tr h="55751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Operation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OP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Budget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Comm.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Duration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Compl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Ser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Sup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Grnt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PYE2-Promoting Youth Employment in Investment Sectors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1.2</a:t>
                      </a:r>
                      <a:endParaRPr lang="tr-TR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İŞKUR</a:t>
                      </a:r>
                      <a:endParaRPr lang="tr-TR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17.865.000</a:t>
                      </a:r>
                      <a:endParaRPr lang="tr-TR" sz="13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March</a:t>
                      </a:r>
                      <a:r>
                        <a:rPr lang="tr-TR" sz="14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2016</a:t>
                      </a:r>
                      <a:endParaRPr lang="tr-TR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12</a:t>
                      </a:r>
                      <a:endParaRPr lang="tr-TR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March</a:t>
                      </a:r>
                      <a:r>
                        <a:rPr lang="tr-TR" sz="14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2017</a:t>
                      </a:r>
                      <a:endParaRPr lang="tr-TR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58</a:t>
                      </a:r>
                      <a:endParaRPr lang="tr-TR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565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ADAPTSD-Increasing Adaptability of Employees and Employers with a Social Dialogue Approach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3.2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HAKİS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tr-TR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GB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725</a:t>
                      </a:r>
                      <a:r>
                        <a:rPr lang="tr-TR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.</a:t>
                      </a:r>
                      <a:r>
                        <a:rPr lang="en-GB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710   </a:t>
                      </a:r>
                      <a:endParaRPr lang="tr-TR" sz="13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Feb 2016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Oct 2017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08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ECOSYSTEM-Growing and Prospering the Entrepreneurship Ecosystem in Ankara to Increase Young Employment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1.2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ADA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2.683.000</a:t>
                      </a:r>
                      <a:r>
                        <a:rPr lang="en-GB" sz="13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  </a:t>
                      </a:r>
                      <a:endParaRPr lang="tr-TR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May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2016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tr-T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err="1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October</a:t>
                      </a:r>
                      <a:r>
                        <a:rPr lang="tr-TR" sz="14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2017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91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</a:t>
                      </a:r>
                      <a:endParaRPr lang="tr-TR" sz="20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400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338</a:t>
                      </a:r>
                      <a:r>
                        <a:rPr lang="tr-TR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GB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721</a:t>
                      </a:r>
                      <a:r>
                        <a:rPr lang="tr-TR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GB" sz="18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891</a:t>
                      </a:r>
                      <a:endParaRPr lang="tr-TR" sz="1400" b="1" dirty="0">
                        <a:solidFill>
                          <a:srgbClr val="FF000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r>
                        <a:rPr lang="tr-TR" sz="1600" b="1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7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b="1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+2 TA</a:t>
                      </a:r>
                      <a:endParaRPr lang="tr-T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48</a:t>
                      </a:r>
                      <a:endParaRPr lang="tr-T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600" b="1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r>
                        <a:rPr lang="tr-TR" sz="1600" b="1" dirty="0" smtClean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29</a:t>
                      </a:r>
                      <a:endParaRPr lang="tr-TR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68313" y="1052945"/>
            <a:ext cx="7848600" cy="321685"/>
          </a:xfrm>
        </p:spPr>
        <p:txBody>
          <a:bodyPr/>
          <a:lstStyle/>
          <a:p>
            <a:pPr>
              <a:defRPr/>
            </a:pPr>
            <a:r>
              <a:rPr lang="tr-TR" sz="2000" dirty="0" err="1"/>
              <a:t>Ongoing</a:t>
            </a:r>
            <a:r>
              <a:rPr lang="tr-TR" sz="2000" dirty="0"/>
              <a:t> </a:t>
            </a:r>
            <a:r>
              <a:rPr lang="tr-TR" sz="2000" dirty="0" smtClean="0"/>
              <a:t>Operations-5</a:t>
            </a:r>
            <a:endParaRPr lang="tr-T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6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Numarası Yer Tutucusu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B5FD5C2-F9D1-4923-9F23-AFC61B83F78B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  <p:graphicFrame>
        <p:nvGraphicFramePr>
          <p:cNvPr id="3" name="Grafik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24446662"/>
              </p:ext>
            </p:extLst>
          </p:nvPr>
        </p:nvGraphicFramePr>
        <p:xfrm>
          <a:off x="595744" y="991336"/>
          <a:ext cx="7750587" cy="2899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Metin kutusu 3"/>
          <p:cNvSpPr txBox="1"/>
          <p:nvPr/>
        </p:nvSpPr>
        <p:spPr>
          <a:xfrm>
            <a:off x="252918" y="3763942"/>
            <a:ext cx="377875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Grant </a:t>
            </a:r>
            <a:r>
              <a:rPr lang="tr-TR" sz="2000" dirty="0" err="1" smtClean="0"/>
              <a:t>contracts</a:t>
            </a:r>
            <a:endParaRPr lang="tr-TR" sz="2000" dirty="0" smtClean="0"/>
          </a:p>
          <a:p>
            <a:pPr marL="914400" lvl="1" indent="-457200">
              <a:buFont typeface="Arial" pitchFamily="34" charset="0"/>
              <a:buChar char="•"/>
            </a:pPr>
            <a:r>
              <a:rPr lang="tr-TR" sz="2000" dirty="0" smtClean="0"/>
              <a:t>500 </a:t>
            </a:r>
            <a:r>
              <a:rPr lang="tr-TR" sz="2000" dirty="0" err="1" smtClean="0"/>
              <a:t>completed</a:t>
            </a:r>
            <a:endParaRPr lang="tr-TR" sz="2000" dirty="0" smtClean="0"/>
          </a:p>
          <a:p>
            <a:pPr marL="914400" lvl="1" indent="-457200">
              <a:buFont typeface="Arial" pitchFamily="34" charset="0"/>
              <a:buChar char="•"/>
            </a:pPr>
            <a:r>
              <a:rPr lang="tr-TR" sz="2000" dirty="0" smtClean="0"/>
              <a:t>162 </a:t>
            </a:r>
            <a:r>
              <a:rPr lang="tr-TR" sz="2000" dirty="0" err="1" smtClean="0"/>
              <a:t>ongoing</a:t>
            </a:r>
            <a:endParaRPr lang="tr-TR" sz="2000" dirty="0" smtClean="0"/>
          </a:p>
          <a:p>
            <a:pPr marL="914400" lvl="1" indent="-457200">
              <a:buFont typeface="Arial" pitchFamily="34" charset="0"/>
              <a:buChar char="•"/>
            </a:pPr>
            <a:r>
              <a:rPr lang="tr-TR" sz="2000" dirty="0" smtClean="0"/>
              <a:t>167 </a:t>
            </a:r>
            <a:r>
              <a:rPr lang="tr-TR" sz="2000" dirty="0" err="1" smtClean="0"/>
              <a:t>new</a:t>
            </a:r>
            <a:endParaRPr lang="tr-TR" sz="2000" dirty="0"/>
          </a:p>
          <a:p>
            <a:r>
              <a:rPr lang="tr-TR" sz="2000" dirty="0" err="1"/>
              <a:t>Within</a:t>
            </a:r>
            <a:r>
              <a:rPr lang="tr-TR" sz="2000" dirty="0"/>
              <a:t> 5 </a:t>
            </a:r>
            <a:r>
              <a:rPr lang="tr-TR" sz="2000" dirty="0" err="1"/>
              <a:t>months</a:t>
            </a:r>
            <a:r>
              <a:rPr lang="tr-TR" sz="2000" dirty="0"/>
              <a:t>: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/>
              <a:t>250 </a:t>
            </a:r>
            <a:r>
              <a:rPr lang="tr-TR" sz="2000" dirty="0" err="1"/>
              <a:t>staff</a:t>
            </a:r>
            <a:r>
              <a:rPr lang="tr-TR" sz="2000" dirty="0"/>
              <a:t> of GB </a:t>
            </a:r>
            <a:r>
              <a:rPr lang="tr-TR" sz="2000" dirty="0" err="1"/>
              <a:t>trained</a:t>
            </a:r>
            <a:endParaRPr lang="tr-TR" sz="2000" dirty="0"/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/>
              <a:t>2620 </a:t>
            </a:r>
            <a:r>
              <a:rPr lang="tr-TR" sz="2000" dirty="0" err="1"/>
              <a:t>questions</a:t>
            </a:r>
            <a:r>
              <a:rPr lang="tr-TR" sz="2000" dirty="0"/>
              <a:t> </a:t>
            </a:r>
            <a:r>
              <a:rPr lang="tr-TR" sz="2000" dirty="0" err="1"/>
              <a:t>via</a:t>
            </a:r>
            <a:r>
              <a:rPr lang="tr-TR" sz="2000" dirty="0"/>
              <a:t> MIS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r-TR" sz="2000" dirty="0"/>
              <a:t>345 </a:t>
            </a:r>
            <a:r>
              <a:rPr lang="tr-TR" sz="2000" dirty="0" err="1"/>
              <a:t>minor</a:t>
            </a:r>
            <a:r>
              <a:rPr lang="tr-TR" sz="2000" dirty="0"/>
              <a:t> </a:t>
            </a:r>
            <a:r>
              <a:rPr lang="tr-TR" sz="2000" dirty="0" err="1"/>
              <a:t>and</a:t>
            </a:r>
            <a:r>
              <a:rPr lang="tr-TR" sz="2000" dirty="0"/>
              <a:t> 26 </a:t>
            </a:r>
            <a:r>
              <a:rPr lang="tr-TR" sz="2000" dirty="0" err="1"/>
              <a:t>major</a:t>
            </a:r>
            <a:r>
              <a:rPr lang="tr-TR" sz="2000" dirty="0"/>
              <a:t> </a:t>
            </a:r>
            <a:r>
              <a:rPr lang="tr-TR" sz="2000" dirty="0" err="1" smtClean="0"/>
              <a:t>modifications</a:t>
            </a:r>
            <a:endParaRPr lang="tr-TR" sz="20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4031672" y="4321130"/>
            <a:ext cx="467995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tr-TR" sz="2000" dirty="0" smtClean="0"/>
              <a:t>96 </a:t>
            </a:r>
            <a:r>
              <a:rPr lang="tr-TR" sz="2000" dirty="0" err="1" smtClean="0"/>
              <a:t>monitoring</a:t>
            </a:r>
            <a:r>
              <a:rPr lang="tr-TR" sz="2000" dirty="0" smtClean="0"/>
              <a:t> </a:t>
            </a:r>
            <a:r>
              <a:rPr lang="tr-TR" sz="2000" dirty="0" err="1" smtClean="0"/>
              <a:t>sheets</a:t>
            </a:r>
            <a:r>
              <a:rPr lang="tr-TR" sz="2000" dirty="0" smtClean="0"/>
              <a:t> </a:t>
            </a:r>
            <a:r>
              <a:rPr lang="tr-TR" sz="2000" dirty="0" err="1" smtClean="0"/>
              <a:t>for</a:t>
            </a:r>
            <a:r>
              <a:rPr lang="tr-TR" sz="2000" dirty="0" smtClean="0"/>
              <a:t> </a:t>
            </a:r>
            <a:r>
              <a:rPr lang="tr-TR" sz="2000" dirty="0" err="1" smtClean="0"/>
              <a:t>operations</a:t>
            </a:r>
            <a:endParaRPr lang="tr-TR" sz="2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tr-TR" sz="2000" dirty="0" smtClean="0"/>
              <a:t>76 </a:t>
            </a:r>
            <a:r>
              <a:rPr lang="tr-TR" sz="2000" dirty="0" err="1" smtClean="0"/>
              <a:t>reports</a:t>
            </a:r>
            <a:r>
              <a:rPr lang="tr-TR" sz="2000" dirty="0" smtClean="0"/>
              <a:t> </a:t>
            </a:r>
            <a:r>
              <a:rPr lang="tr-TR" sz="2000" dirty="0" err="1" smtClean="0"/>
              <a:t>for</a:t>
            </a:r>
            <a:r>
              <a:rPr lang="tr-TR" sz="2000" dirty="0" smtClean="0"/>
              <a:t> service </a:t>
            </a:r>
            <a:r>
              <a:rPr lang="tr-TR" sz="2000" dirty="0" err="1" smtClean="0"/>
              <a:t>contracts</a:t>
            </a:r>
            <a:endParaRPr lang="tr-TR" sz="2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tr-TR" sz="2000" dirty="0" smtClean="0"/>
              <a:t>96 </a:t>
            </a:r>
            <a:r>
              <a:rPr lang="tr-TR" sz="2000" dirty="0" err="1" smtClean="0"/>
              <a:t>acceptances</a:t>
            </a:r>
            <a:r>
              <a:rPr lang="tr-TR" sz="2000" dirty="0" smtClean="0"/>
              <a:t> </a:t>
            </a:r>
            <a:r>
              <a:rPr lang="tr-TR" sz="2000" dirty="0" err="1" smtClean="0"/>
              <a:t>and</a:t>
            </a:r>
            <a:r>
              <a:rPr lang="tr-TR" sz="2000" dirty="0" smtClean="0"/>
              <a:t> on-</a:t>
            </a:r>
            <a:r>
              <a:rPr lang="tr-TR" sz="2000" dirty="0" err="1" smtClean="0"/>
              <a:t>the</a:t>
            </a:r>
            <a:r>
              <a:rPr lang="tr-TR" sz="2000" dirty="0" smtClean="0"/>
              <a:t> spot </a:t>
            </a:r>
            <a:r>
              <a:rPr lang="tr-TR" sz="2000" dirty="0" err="1" smtClean="0"/>
              <a:t>verifications</a:t>
            </a:r>
            <a:endParaRPr lang="tr-TR" sz="2000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tr-TR" sz="2000" dirty="0" smtClean="0"/>
              <a:t>660 </a:t>
            </a:r>
            <a:r>
              <a:rPr lang="tr-TR" sz="2000" dirty="0" err="1" smtClean="0"/>
              <a:t>reports</a:t>
            </a:r>
            <a:r>
              <a:rPr lang="tr-TR" sz="2000" dirty="0" smtClean="0"/>
              <a:t> </a:t>
            </a:r>
            <a:r>
              <a:rPr lang="tr-TR" sz="2000" dirty="0" err="1" smtClean="0"/>
              <a:t>and</a:t>
            </a:r>
            <a:r>
              <a:rPr lang="tr-TR" sz="2000" dirty="0" smtClean="0"/>
              <a:t> </a:t>
            </a:r>
            <a:r>
              <a:rPr lang="tr-TR" sz="2000" dirty="0" err="1" smtClean="0"/>
              <a:t>monitoring</a:t>
            </a:r>
            <a:r>
              <a:rPr lang="tr-TR" sz="2000" dirty="0" smtClean="0"/>
              <a:t> </a:t>
            </a:r>
            <a:r>
              <a:rPr lang="tr-TR" sz="2000" dirty="0" err="1" smtClean="0"/>
              <a:t>visits</a:t>
            </a:r>
            <a:r>
              <a:rPr lang="tr-TR" sz="2000" dirty="0" smtClean="0"/>
              <a:t> </a:t>
            </a:r>
            <a:r>
              <a:rPr lang="tr-TR" sz="2000" dirty="0" err="1" smtClean="0"/>
              <a:t>for</a:t>
            </a:r>
            <a:r>
              <a:rPr lang="tr-TR" sz="2000" dirty="0" smtClean="0"/>
              <a:t> </a:t>
            </a:r>
            <a:r>
              <a:rPr lang="tr-TR" sz="2000" dirty="0" err="1" smtClean="0"/>
              <a:t>grant</a:t>
            </a:r>
            <a:r>
              <a:rPr lang="tr-TR" sz="2000" dirty="0" smtClean="0"/>
              <a:t> </a:t>
            </a:r>
            <a:r>
              <a:rPr lang="tr-TR" sz="2000" dirty="0" err="1" smtClean="0"/>
              <a:t>contracts</a:t>
            </a:r>
            <a:endParaRPr lang="tr-TR" sz="2000" dirty="0" smtClean="0"/>
          </a:p>
          <a:p>
            <a:pPr marL="457200" indent="-457200">
              <a:buFont typeface="Arial" pitchFamily="34" charset="0"/>
              <a:buChar char="•"/>
            </a:pP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23250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1pPr>
            <a:lvl2pPr>
              <a:defRPr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2pPr>
            <a:lvl3pPr>
              <a:defRPr sz="16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3pPr>
            <a:lvl4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4pPr>
            <a:lvl5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5pPr>
            <a:lvl6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6pPr>
            <a:lvl7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7pPr>
            <a:lvl8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8pPr>
            <a:lvl9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A01E43DD-6E16-4B0F-9075-BD90F5AEAE42}" type="slidenum">
              <a:rPr lang="es-ES" altLang="en-US" sz="1400" smtClean="0"/>
              <a:pPr/>
              <a:t>12</a:t>
            </a:fld>
            <a:endParaRPr lang="es-ES" altLang="en-US" sz="1400" smtClean="0"/>
          </a:p>
        </p:txBody>
      </p:sp>
      <p:sp>
        <p:nvSpPr>
          <p:cNvPr id="7" name="Rectangle 6"/>
          <p:cNvSpPr/>
          <p:nvPr/>
        </p:nvSpPr>
        <p:spPr>
          <a:xfrm>
            <a:off x="1903354" y="2857500"/>
            <a:ext cx="5337295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800" dirty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THANK YOU</a:t>
            </a:r>
            <a:endParaRPr lang="tr-TR" sz="4800" dirty="0">
              <a:ln w="18415" cmpd="sng">
                <a:noFill/>
                <a:prstDash val="solid"/>
              </a:ln>
              <a:solidFill>
                <a:schemeClr val="accent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defRPr/>
            </a:pPr>
            <a:r>
              <a:rPr lang="tr-TR" sz="4800" dirty="0" smtClean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  <a:hlinkClick r:id="rId3"/>
              </a:rPr>
              <a:t>contract@ikg.gov.tr</a:t>
            </a:r>
            <a:r>
              <a:rPr lang="tr-TR" sz="4800" dirty="0" smtClean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endParaRPr lang="en-US" sz="4800" dirty="0">
              <a:ln w="18415" cmpd="sng">
                <a:noFill/>
                <a:prstDash val="solid"/>
              </a:ln>
              <a:solidFill>
                <a:schemeClr val="accent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1052945"/>
            <a:ext cx="7848600" cy="321685"/>
          </a:xfrm>
        </p:spPr>
        <p:txBody>
          <a:bodyPr/>
          <a:lstStyle/>
          <a:p>
            <a:pPr>
              <a:defRPr/>
            </a:pPr>
            <a:r>
              <a:rPr lang="tr-TR" sz="2000" dirty="0" err="1" smtClean="0"/>
              <a:t>Completed</a:t>
            </a:r>
            <a:r>
              <a:rPr lang="tr-TR" sz="2000" dirty="0" smtClean="0"/>
              <a:t> Operations</a:t>
            </a:r>
            <a:endParaRPr lang="tr-TR" sz="2000" dirty="0">
              <a:solidFill>
                <a:schemeClr val="tx1"/>
              </a:solidFill>
            </a:endParaRPr>
          </a:p>
        </p:txBody>
      </p:sp>
      <p:sp>
        <p:nvSpPr>
          <p:cNvPr id="4099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1pPr>
            <a:lvl2pPr>
              <a:defRPr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2pPr>
            <a:lvl3pPr>
              <a:defRPr sz="16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3pPr>
            <a:lvl4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4pPr>
            <a:lvl5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5pPr>
            <a:lvl6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6pPr>
            <a:lvl7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7pPr>
            <a:lvl8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8pPr>
            <a:lvl9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6D30032A-DCF3-4129-9D34-4B033A0FE6F1}" type="slidenum">
              <a:rPr lang="es-ES" altLang="tr-TR" sz="1400" smtClean="0"/>
              <a:pPr/>
              <a:t>2</a:t>
            </a:fld>
            <a:endParaRPr lang="es-ES" altLang="tr-TR" sz="1400" smtClean="0"/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210883"/>
              </p:ext>
            </p:extLst>
          </p:nvPr>
        </p:nvGraphicFramePr>
        <p:xfrm>
          <a:off x="193964" y="1443901"/>
          <a:ext cx="8825345" cy="4625822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3758795"/>
                <a:gridCol w="842112"/>
                <a:gridCol w="1129422"/>
                <a:gridCol w="1264161"/>
                <a:gridCol w="564712"/>
                <a:gridCol w="564712"/>
                <a:gridCol w="701431"/>
              </a:tblGrid>
              <a:tr h="33545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Operation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OP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Beneficiary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Budget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Ser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Grnt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LLL1-Promoting of Life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Long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Learning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3.1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MoNE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13.000.000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2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43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5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  <a:latin typeface="Calibri" pitchFamily="34" charset="0"/>
                        </a:rPr>
                        <a:t>IAREFG1-Increasing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Enrolment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Rates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Especially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For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Girls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In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Secondary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Education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2.1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MoNE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15.500.000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6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89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5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PES-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Improving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the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Quality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of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Public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Employment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Services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1.4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İŞKUR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9.100.000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5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PRE1-Promoting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Registered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Employment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Through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Innovative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Measures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1.3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SSI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14.000.000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3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41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PWE1-Promoting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Women's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>
                          <a:effectLst/>
                          <a:latin typeface="Calibri" pitchFamily="34" charset="0"/>
                        </a:rPr>
                        <a:t>Employment</a:t>
                      </a: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 I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1.1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İŞKUR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30.000.000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 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131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52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  <a:latin typeface="Calibri" pitchFamily="34" charset="0"/>
                        </a:rPr>
                        <a:t>PYE1-Promoting </a:t>
                      </a:r>
                      <a:r>
                        <a:rPr lang="tr-TR" sz="1400" dirty="0" err="1" smtClean="0">
                          <a:effectLst/>
                          <a:latin typeface="Calibri" pitchFamily="34" charset="0"/>
                        </a:rPr>
                        <a:t>Youth</a:t>
                      </a:r>
                      <a:r>
                        <a:rPr lang="tr-TR" sz="1400" dirty="0" smtClean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dirty="0" err="1" smtClean="0">
                          <a:effectLst/>
                          <a:latin typeface="Calibri" pitchFamily="34" charset="0"/>
                        </a:rPr>
                        <a:t>Employment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1.2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İŞKUR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27.000.000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 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127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1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 smtClean="0">
                          <a:effectLst/>
                          <a:latin typeface="Calibri" pitchFamily="34" charset="0"/>
                        </a:rPr>
                        <a:t>IQVET1-Improving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the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Quality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of VET in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Turkey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Calibri" pitchFamily="34" charset="0"/>
                        </a:rPr>
                        <a:t>2.2</a:t>
                      </a:r>
                      <a:endParaRPr lang="tr-TR" sz="1400" b="1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Calibri" pitchFamily="34" charset="0"/>
                        </a:rPr>
                        <a:t>MoNE</a:t>
                      </a:r>
                      <a:endParaRPr lang="tr-TR" sz="1400" b="1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itchFamily="34" charset="0"/>
                        </a:rPr>
                        <a:t>8.051.564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 b="1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Calibri" pitchFamily="34" charset="0"/>
                        </a:rPr>
                        <a:t>6</a:t>
                      </a:r>
                      <a:endParaRPr lang="tr-TR" sz="1400" b="1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05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KUYAP-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Increasing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Adaptability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of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Employers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and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Employees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to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the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Changes</a:t>
                      </a:r>
                      <a:r>
                        <a:rPr lang="tr-TR" sz="1400" b="1" dirty="0">
                          <a:effectLst/>
                          <a:latin typeface="Calibri" pitchFamily="34" charset="0"/>
                        </a:rPr>
                        <a:t> in Global </a:t>
                      </a:r>
                      <a:r>
                        <a:rPr lang="tr-TR" sz="1400" b="1" dirty="0" err="1">
                          <a:effectLst/>
                          <a:latin typeface="Calibri" pitchFamily="34" charset="0"/>
                        </a:rPr>
                        <a:t>Economy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itchFamily="34" charset="0"/>
                        </a:rPr>
                        <a:t>3.2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itchFamily="34" charset="0"/>
                        </a:rPr>
                        <a:t>TOBB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itchFamily="34" charset="0"/>
                        </a:rPr>
                        <a:t>5.000.000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1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IQVET2-Improving the Quality of VET in Turkey II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2.2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MoNE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14.161.244   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68</a:t>
                      </a:r>
                      <a:endParaRPr lang="tr-TR" sz="1400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CCT</a:t>
                      </a:r>
                      <a:r>
                        <a:rPr lang="tr-TR" sz="1400" b="1" baseline="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for Increasing High School Attendance</a:t>
                      </a:r>
                      <a:endParaRPr lang="tr-TR" sz="1400" dirty="0" smtClean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2.1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err="1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MoFSP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41.345.201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i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C</a:t>
                      </a:r>
                      <a:endParaRPr lang="tr-TR" sz="1400" b="1" i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i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tr-TR" sz="1400" b="1" i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i="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tr-TR" sz="1400" b="1" i="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0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effectLst/>
                          <a:latin typeface="Calibri" pitchFamily="34" charset="0"/>
                        </a:rPr>
                        <a:t> 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 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 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 smtClean="0"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177.158.009</a:t>
                      </a:r>
                      <a:endParaRPr lang="tr-TR" sz="1400" b="1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i="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8</a:t>
                      </a:r>
                      <a:endParaRPr lang="tr-TR" sz="1400" b="1" i="0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i="0" dirty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19</a:t>
                      </a:r>
                      <a:endParaRPr lang="tr-TR" sz="1400" b="1" i="0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i="0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500</a:t>
                      </a:r>
                      <a:endParaRPr lang="tr-TR" sz="1400" b="1" i="0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78672" y="1040524"/>
            <a:ext cx="7848600" cy="518128"/>
          </a:xfrm>
        </p:spPr>
        <p:txBody>
          <a:bodyPr/>
          <a:lstStyle/>
          <a:p>
            <a:r>
              <a:rPr lang="en-GB" sz="2000" dirty="0"/>
              <a:t>IQVET2-Improving the Quality of VET in Turkey II</a:t>
            </a:r>
            <a:endParaRPr lang="tr-TR" sz="2000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0870895"/>
              </p:ext>
            </p:extLst>
          </p:nvPr>
        </p:nvGraphicFramePr>
        <p:xfrm>
          <a:off x="252248" y="1558652"/>
          <a:ext cx="8655269" cy="4501363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5110581"/>
                <a:gridCol w="1142489"/>
                <a:gridCol w="1072504"/>
                <a:gridCol w="1329695"/>
              </a:tblGrid>
              <a:tr h="30977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Indicators 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Number of Contributors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Target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Achieved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7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V</a:t>
                      </a:r>
                      <a:r>
                        <a:rPr lang="en-US" sz="1400" dirty="0" err="1" smtClean="0">
                          <a:effectLst/>
                        </a:rPr>
                        <a:t>ocational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training courses curricula, modular programs and relevant e-learning  materials 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46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214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234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Education tools </a:t>
                      </a:r>
                      <a:r>
                        <a:rPr lang="en-US" sz="1400" dirty="0">
                          <a:effectLst/>
                        </a:rPr>
                        <a:t>such as multimedia and e-learning </a:t>
                      </a:r>
                      <a:r>
                        <a:rPr lang="en-US" sz="1400" dirty="0" smtClean="0">
                          <a:effectLst/>
                        </a:rPr>
                        <a:t>material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48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2061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2121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Awareness raising events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64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996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1172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0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effectLst/>
                        </a:rPr>
                        <a:t>P</a:t>
                      </a:r>
                      <a:r>
                        <a:rPr lang="en-US" sz="1400" dirty="0" err="1" smtClean="0">
                          <a:effectLst/>
                        </a:rPr>
                        <a:t>rotocols</a:t>
                      </a:r>
                      <a:r>
                        <a:rPr lang="en-US" sz="1400" dirty="0" smtClean="0">
                          <a:effectLst/>
                        </a:rPr>
                        <a:t> </a:t>
                      </a:r>
                      <a:r>
                        <a:rPr lang="en-US" sz="1400" dirty="0">
                          <a:effectLst/>
                        </a:rPr>
                        <a:t>between vocational institutions, social partners and the private sector 		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60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201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258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5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Number of VET institutions with improved capacity and </a:t>
                      </a:r>
                      <a:r>
                        <a:rPr lang="en-US" sz="1400" dirty="0" smtClean="0">
                          <a:effectLst/>
                        </a:rPr>
                        <a:t>programs</a:t>
                      </a:r>
                      <a:endParaRPr lang="tr-TR" sz="1400" dirty="0">
                        <a:effectLst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58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382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404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VET </a:t>
                      </a:r>
                      <a:r>
                        <a:rPr lang="en-US" sz="1400" dirty="0">
                          <a:effectLst/>
                        </a:rPr>
                        <a:t>teachers, master trainers, </a:t>
                      </a:r>
                      <a:r>
                        <a:rPr lang="en-US" sz="1400" dirty="0" smtClean="0">
                          <a:effectLst/>
                        </a:rPr>
                        <a:t>and </a:t>
                      </a:r>
                      <a:r>
                        <a:rPr lang="en-US" sz="1400" dirty="0">
                          <a:effectLst/>
                        </a:rPr>
                        <a:t>school managers </a:t>
                      </a:r>
                      <a:r>
                        <a:rPr lang="en-US" sz="1400" dirty="0" smtClean="0">
                          <a:effectLst/>
                        </a:rPr>
                        <a:t>trained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59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6962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7762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599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VET </a:t>
                      </a:r>
                      <a:r>
                        <a:rPr lang="en-US" sz="1400" dirty="0">
                          <a:effectLst/>
                        </a:rPr>
                        <a:t>schools (Universities)  with improved capacity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41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347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345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9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Teacher Training in line with the newly updated </a:t>
                      </a:r>
                      <a:r>
                        <a:rPr lang="en-US" sz="1400" dirty="0" smtClean="0">
                          <a:effectLst/>
                        </a:rPr>
                        <a:t>curriculum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35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853</a:t>
                      </a:r>
                      <a:endParaRPr lang="tr-TR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847</a:t>
                      </a:r>
                      <a:endParaRPr lang="tr-TR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7435" marR="7435" marT="7435" marB="743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392FCB-33D8-4868-8C88-4CE0BD1C4A86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126576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C6BD37-CD11-4D1C-8537-CADC6866D305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929525"/>
              </p:ext>
            </p:extLst>
          </p:nvPr>
        </p:nvGraphicFramePr>
        <p:xfrm>
          <a:off x="135703" y="1349363"/>
          <a:ext cx="8911314" cy="4673534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808334"/>
                <a:gridCol w="629173"/>
                <a:gridCol w="843832"/>
                <a:gridCol w="944500"/>
                <a:gridCol w="843832"/>
                <a:gridCol w="629914"/>
                <a:gridCol w="843832"/>
                <a:gridCol w="421916"/>
                <a:gridCol w="421916"/>
                <a:gridCol w="524065"/>
              </a:tblGrid>
              <a:tr h="375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Operation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OP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OB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Budget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Comm.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err="1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Duration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Compl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Ser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Grnt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1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Calibri" pitchFamily="34" charset="0"/>
                        </a:rPr>
                        <a:t>W</a:t>
                      </a:r>
                      <a:r>
                        <a:rPr lang="tr-TR" sz="1400" dirty="0" err="1" smtClean="0">
                          <a:effectLst/>
                          <a:latin typeface="Calibri" pitchFamily="34" charset="0"/>
                        </a:rPr>
                        <a:t>omen</a:t>
                      </a:r>
                      <a:r>
                        <a:rPr lang="tr-TR" sz="1400" dirty="0" smtClean="0">
                          <a:effectLst/>
                          <a:latin typeface="Calibri" pitchFamily="34" charset="0"/>
                        </a:rPr>
                        <a:t> in Business</a:t>
                      </a:r>
                      <a:r>
                        <a:rPr lang="en-GB" sz="1400" dirty="0" smtClean="0">
                          <a:effectLst/>
                          <a:latin typeface="Calibri" pitchFamily="34" charset="0"/>
                        </a:rPr>
                        <a:t>-European </a:t>
                      </a: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Bank for Reconstruction and Development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1.1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ISKUR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38.000.000   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Dec 2013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48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Dec 2017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TUYUP-Increasing the Adaptability of Employers and Employees in Tourism Sector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3.2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MoCT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7.704.341   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Jan 2014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30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July 2016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İSKEP-Employment and Social Support Services Coordination and Implementation Model for the Integration of Disadvantaged Persons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4.1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TBB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6.899.000   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Aug 2014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23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July 2016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6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7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PRE2-Promoting Registered Employment through Better Guidance and Inspection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1.3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SSI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15.317.502   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Sept 2014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27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Calibri" pitchFamily="34" charset="0"/>
                        </a:rPr>
                        <a:t>Dec 2016</a:t>
                      </a:r>
                      <a:endParaRPr lang="tr-TR" sz="140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1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Calibri" pitchFamily="34" charset="0"/>
                        </a:rPr>
                        <a:t>2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  <a:latin typeface="Calibri" pitchFamily="34" charset="0"/>
                        </a:rPr>
                        <a:t>45</a:t>
                      </a:r>
                      <a:endParaRPr lang="tr-TR" sz="1400" dirty="0"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ERASMUS-Improving the Quality of Vocational Education </a:t>
                      </a:r>
                      <a:r>
                        <a:rPr lang="tr-TR" sz="1400" dirty="0" err="1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for</a:t>
                      </a: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 </a:t>
                      </a:r>
                      <a:r>
                        <a:rPr lang="en-GB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Young People</a:t>
                      </a: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 + </a:t>
                      </a:r>
                      <a:r>
                        <a:rPr lang="en-US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Adult Education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2.2</a:t>
                      </a:r>
                      <a:endParaRPr lang="tr-TR" sz="1400" dirty="0" smtClean="0">
                        <a:solidFill>
                          <a:srgbClr val="7030A0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3.2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NA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41.</a:t>
                      </a: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963</a:t>
                      </a:r>
                      <a:r>
                        <a:rPr lang="en-GB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.000   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Dec 2014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34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Oct 2017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0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</a:rPr>
                        <a:t>2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68313" y="1052945"/>
            <a:ext cx="7848600" cy="321685"/>
          </a:xfrm>
        </p:spPr>
        <p:txBody>
          <a:bodyPr/>
          <a:lstStyle/>
          <a:p>
            <a:pPr>
              <a:defRPr/>
            </a:pPr>
            <a:r>
              <a:rPr lang="tr-TR" sz="2000" dirty="0" err="1" smtClean="0"/>
              <a:t>Ongoing</a:t>
            </a:r>
            <a:r>
              <a:rPr lang="tr-TR" sz="2000" dirty="0" smtClean="0"/>
              <a:t> Operations-1</a:t>
            </a:r>
            <a:endParaRPr lang="tr-T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29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1057988"/>
            <a:ext cx="7772400" cy="4573438"/>
          </a:xfrm>
        </p:spPr>
        <p:txBody>
          <a:bodyPr/>
          <a:lstStyle/>
          <a:p>
            <a:r>
              <a:rPr lang="en-GB" b="1" dirty="0"/>
              <a:t>Women </a:t>
            </a:r>
            <a:r>
              <a:rPr lang="tr-TR" b="1" dirty="0" smtClean="0"/>
              <a:t>in </a:t>
            </a:r>
            <a:r>
              <a:rPr lang="en-GB" b="1" dirty="0" smtClean="0"/>
              <a:t>Business </a:t>
            </a:r>
            <a:endParaRPr lang="tr-TR" b="1" dirty="0" smtClean="0"/>
          </a:p>
          <a:p>
            <a:pPr lvl="1"/>
            <a:r>
              <a:rPr lang="en-GB" dirty="0" smtClean="0"/>
              <a:t>women's entrepreneurship, a </a:t>
            </a:r>
            <a:r>
              <a:rPr lang="en-GB" dirty="0"/>
              <a:t>credit guarantee </a:t>
            </a:r>
            <a:r>
              <a:rPr lang="en-GB" dirty="0" smtClean="0"/>
              <a:t>fund</a:t>
            </a:r>
            <a:r>
              <a:rPr lang="tr-TR" dirty="0" smtClean="0"/>
              <a:t> of 30 </a:t>
            </a:r>
            <a:r>
              <a:rPr lang="tr-TR" dirty="0" err="1" smtClean="0"/>
              <a:t>million</a:t>
            </a:r>
            <a:r>
              <a:rPr lang="en-GB" dirty="0" smtClean="0"/>
              <a:t>; </a:t>
            </a:r>
            <a:r>
              <a:rPr lang="tr-TR" dirty="0" smtClean="0"/>
              <a:t>(</a:t>
            </a:r>
            <a:r>
              <a:rPr lang="en-GB" dirty="0"/>
              <a:t>risk loss cover </a:t>
            </a:r>
            <a:r>
              <a:rPr lang="tr-TR" dirty="0" err="1" smtClean="0"/>
              <a:t>up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10%)</a:t>
            </a:r>
          </a:p>
          <a:p>
            <a:pPr lvl="1"/>
            <a:r>
              <a:rPr lang="tr-TR" dirty="0" smtClean="0"/>
              <a:t>4 </a:t>
            </a:r>
            <a:r>
              <a:rPr lang="en-GB" dirty="0" smtClean="0"/>
              <a:t>P</a:t>
            </a:r>
            <a:r>
              <a:rPr lang="tr-TR" dirty="0" err="1" smtClean="0"/>
              <a:t>articipating</a:t>
            </a:r>
            <a:r>
              <a:rPr lang="tr-TR" dirty="0" smtClean="0"/>
              <a:t> Financial </a:t>
            </a:r>
            <a:r>
              <a:rPr lang="tr-TR" dirty="0" err="1" smtClean="0"/>
              <a:t>Institutions</a:t>
            </a:r>
            <a:r>
              <a:rPr lang="tr-TR" dirty="0" smtClean="0"/>
              <a:t> – 60/300 </a:t>
            </a:r>
            <a:r>
              <a:rPr lang="tr-TR" dirty="0" err="1" smtClean="0"/>
              <a:t>million</a:t>
            </a:r>
            <a:endParaRPr lang="tr-TR" dirty="0" smtClean="0"/>
          </a:p>
          <a:p>
            <a:pPr lvl="1"/>
            <a:r>
              <a:rPr lang="tr-TR" dirty="0" smtClean="0"/>
              <a:t>2650/4000 </a:t>
            </a:r>
            <a:r>
              <a:rPr lang="tr-TR" dirty="0" err="1" smtClean="0"/>
              <a:t>women</a:t>
            </a:r>
            <a:r>
              <a:rPr lang="tr-TR" dirty="0" smtClean="0"/>
              <a:t>; 160/420 </a:t>
            </a:r>
            <a:r>
              <a:rPr lang="en-US" dirty="0"/>
              <a:t>women-owned </a:t>
            </a:r>
            <a:r>
              <a:rPr lang="en-US" dirty="0" smtClean="0"/>
              <a:t>and</a:t>
            </a:r>
            <a:r>
              <a:rPr lang="tr-TR" dirty="0" smtClean="0"/>
              <a:t>/</a:t>
            </a:r>
            <a:r>
              <a:rPr lang="tr-TR" dirty="0" err="1" smtClean="0"/>
              <a:t>or</a:t>
            </a:r>
            <a:r>
              <a:rPr lang="tr-TR" dirty="0" smtClean="0"/>
              <a:t> </a:t>
            </a:r>
            <a:r>
              <a:rPr lang="en-US" dirty="0" smtClean="0"/>
              <a:t>managed enterprises</a:t>
            </a:r>
            <a:endParaRPr lang="tr-TR" dirty="0"/>
          </a:p>
          <a:p>
            <a:r>
              <a:rPr lang="tr-TR" b="1" dirty="0" smtClean="0"/>
              <a:t>TUYUP</a:t>
            </a:r>
          </a:p>
          <a:p>
            <a:pPr lvl="1"/>
            <a:r>
              <a:rPr lang="tr-TR" dirty="0" err="1" smtClean="0"/>
              <a:t>Voucher</a:t>
            </a:r>
            <a:r>
              <a:rPr lang="tr-TR" dirty="0" smtClean="0"/>
              <a:t> </a:t>
            </a:r>
            <a:r>
              <a:rPr lang="en-GB" dirty="0" smtClean="0"/>
              <a:t>training</a:t>
            </a:r>
            <a:r>
              <a:rPr lang="tr-TR" dirty="0" smtClean="0"/>
              <a:t>s</a:t>
            </a:r>
            <a:r>
              <a:rPr lang="en-GB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tr-TR" dirty="0" err="1" smtClean="0"/>
              <a:t>certification</a:t>
            </a:r>
            <a:r>
              <a:rPr lang="tr-TR" dirty="0" smtClean="0"/>
              <a:t> </a:t>
            </a:r>
            <a:r>
              <a:rPr lang="en-GB" dirty="0" smtClean="0"/>
              <a:t>f</a:t>
            </a:r>
            <a:r>
              <a:rPr lang="tr-TR" dirty="0"/>
              <a:t>o</a:t>
            </a:r>
            <a:r>
              <a:rPr lang="en-GB" dirty="0"/>
              <a:t>r </a:t>
            </a:r>
            <a:r>
              <a:rPr lang="en-GB" dirty="0" smtClean="0"/>
              <a:t>4</a:t>
            </a:r>
            <a:r>
              <a:rPr lang="tr-TR" dirty="0" smtClean="0"/>
              <a:t>6</a:t>
            </a:r>
            <a:r>
              <a:rPr lang="en-GB" dirty="0"/>
              <a:t>00 </a:t>
            </a:r>
            <a:r>
              <a:rPr lang="en-GB" dirty="0" smtClean="0"/>
              <a:t>people</a:t>
            </a:r>
            <a:r>
              <a:rPr lang="tr-TR" dirty="0" smtClean="0"/>
              <a:t> in ine </a:t>
            </a:r>
            <a:r>
              <a:rPr lang="tr-TR" dirty="0" err="1" smtClean="0"/>
              <a:t>with</a:t>
            </a:r>
            <a:r>
              <a:rPr lang="tr-TR" dirty="0" smtClean="0"/>
              <a:t> NQF</a:t>
            </a:r>
          </a:p>
          <a:p>
            <a:pPr lvl="1"/>
            <a:r>
              <a:rPr lang="en-US" dirty="0" smtClean="0"/>
              <a:t>Green Star Certification</a:t>
            </a:r>
            <a:r>
              <a:rPr lang="tr-TR" dirty="0" smtClean="0"/>
              <a:t> of 15 </a:t>
            </a:r>
            <a:r>
              <a:rPr lang="tr-TR" dirty="0" err="1" smtClean="0"/>
              <a:t>hotels</a:t>
            </a:r>
            <a:endParaRPr lang="tr-TR" dirty="0" smtClean="0"/>
          </a:p>
          <a:p>
            <a:pPr lvl="1"/>
            <a:r>
              <a:rPr lang="en-US" i="1" dirty="0" err="1" smtClean="0"/>
              <a:t>Labour</a:t>
            </a:r>
            <a:r>
              <a:rPr lang="en-US" i="1" dirty="0" smtClean="0"/>
              <a:t> </a:t>
            </a:r>
            <a:r>
              <a:rPr lang="en-US" i="1" dirty="0"/>
              <a:t>Force Analysis </a:t>
            </a:r>
            <a:r>
              <a:rPr lang="tr-TR" i="1" dirty="0" smtClean="0"/>
              <a:t> - 2500 </a:t>
            </a:r>
            <a:r>
              <a:rPr lang="en-US" dirty="0"/>
              <a:t>questionnaire </a:t>
            </a:r>
            <a:endParaRPr lang="tr-TR" dirty="0" smtClean="0"/>
          </a:p>
          <a:p>
            <a:pPr lvl="1"/>
            <a:r>
              <a:rPr lang="en-US" dirty="0"/>
              <a:t>online Database </a:t>
            </a:r>
            <a:r>
              <a:rPr lang="en-US" dirty="0" smtClean="0"/>
              <a:t>System</a:t>
            </a:r>
            <a:endParaRPr lang="tr-TR" dirty="0" smtClean="0"/>
          </a:p>
          <a:p>
            <a:r>
              <a:rPr lang="tr-TR" b="1" dirty="0" smtClean="0"/>
              <a:t>ISKEP</a:t>
            </a:r>
            <a:r>
              <a:rPr lang="tr-TR" dirty="0" smtClean="0"/>
              <a:t> - </a:t>
            </a:r>
            <a:r>
              <a:rPr lang="en-US" sz="1800" dirty="0" smtClean="0"/>
              <a:t>Employment and Social Support Services Coordination and Implementation Model for the Integration of Disadvantaged Persons</a:t>
            </a:r>
            <a:r>
              <a:rPr lang="tr-TR" sz="1800" dirty="0" smtClean="0"/>
              <a:t>, </a:t>
            </a:r>
            <a:r>
              <a:rPr lang="en-US" sz="1800" dirty="0"/>
              <a:t>Social Services Support and Employment Guidance Unit (SSSEGU)</a:t>
            </a:r>
          </a:p>
          <a:p>
            <a:r>
              <a:rPr lang="en-GB" b="1" dirty="0" smtClean="0"/>
              <a:t>PRE2</a:t>
            </a:r>
            <a:r>
              <a:rPr lang="tr-TR" b="1" dirty="0" smtClean="0"/>
              <a:t> - </a:t>
            </a:r>
            <a:r>
              <a:rPr lang="en-GB" dirty="0" smtClean="0"/>
              <a:t>trainings</a:t>
            </a:r>
            <a:r>
              <a:rPr lang="en-GB" dirty="0"/>
              <a:t>, 2000 tablet PC, </a:t>
            </a:r>
            <a:r>
              <a:rPr lang="en-GB" dirty="0" smtClean="0"/>
              <a:t>35 </a:t>
            </a:r>
            <a:r>
              <a:rPr lang="en-GB" dirty="0"/>
              <a:t>laptop computers and </a:t>
            </a:r>
            <a:r>
              <a:rPr lang="en-GB" dirty="0" smtClean="0"/>
              <a:t>printers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</a:t>
            </a:r>
            <a:r>
              <a:rPr lang="en-GB" dirty="0" smtClean="0"/>
              <a:t>35</a:t>
            </a:r>
            <a:r>
              <a:rPr lang="tr-TR" dirty="0" smtClean="0"/>
              <a:t> </a:t>
            </a:r>
            <a:r>
              <a:rPr lang="tr-TR" dirty="0" err="1" smtClean="0"/>
              <a:t>vehicles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en-GB" dirty="0" smtClean="0"/>
              <a:t>provincial directorates</a:t>
            </a:r>
            <a:r>
              <a:rPr lang="tr-TR" dirty="0" smtClean="0"/>
              <a:t> of SSI</a:t>
            </a:r>
            <a:r>
              <a:rPr lang="en-GB" dirty="0" smtClean="0"/>
              <a:t> </a:t>
            </a:r>
            <a:r>
              <a:rPr lang="tr-TR" dirty="0" err="1" smtClean="0"/>
              <a:t>for</a:t>
            </a:r>
            <a:r>
              <a:rPr lang="tr-TR" dirty="0" smtClean="0"/>
              <a:t> </a:t>
            </a:r>
            <a:r>
              <a:rPr lang="en-GB" dirty="0" smtClean="0"/>
              <a:t>Mobile </a:t>
            </a:r>
            <a:r>
              <a:rPr lang="tr-TR" dirty="0" err="1" smtClean="0"/>
              <a:t>Inspection</a:t>
            </a:r>
            <a:r>
              <a:rPr lang="tr-TR" dirty="0" smtClean="0"/>
              <a:t> Car – 45 </a:t>
            </a:r>
            <a:r>
              <a:rPr lang="tr-TR" dirty="0" err="1" smtClean="0"/>
              <a:t>grant</a:t>
            </a:r>
            <a:r>
              <a:rPr lang="tr-TR" dirty="0" smtClean="0"/>
              <a:t> </a:t>
            </a:r>
            <a:r>
              <a:rPr lang="tr-TR" dirty="0" err="1" smtClean="0"/>
              <a:t>project</a:t>
            </a:r>
            <a:r>
              <a:rPr lang="tr-TR" dirty="0" smtClean="0"/>
              <a:t> </a:t>
            </a:r>
            <a:r>
              <a:rPr lang="tr-TR" dirty="0" err="1" smtClean="0"/>
              <a:t>starts</a:t>
            </a:r>
            <a:r>
              <a:rPr lang="tr-TR" dirty="0" smtClean="0"/>
              <a:t> in </a:t>
            </a:r>
            <a:r>
              <a:rPr lang="tr-TR" dirty="0" err="1" smtClean="0"/>
              <a:t>July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392FCB-33D8-4868-8C88-4CE0BD1C4A86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4684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C6BD37-CD11-4D1C-8537-CADC6866D305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939741"/>
              </p:ext>
            </p:extLst>
          </p:nvPr>
        </p:nvGraphicFramePr>
        <p:xfrm>
          <a:off x="135703" y="1349363"/>
          <a:ext cx="8911314" cy="4844590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808334"/>
                <a:gridCol w="629173"/>
                <a:gridCol w="843832"/>
                <a:gridCol w="944500"/>
                <a:gridCol w="843832"/>
                <a:gridCol w="629914"/>
                <a:gridCol w="843832"/>
                <a:gridCol w="421916"/>
                <a:gridCol w="421916"/>
                <a:gridCol w="524065"/>
              </a:tblGrid>
              <a:tr h="5173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Operation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OP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OB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Budget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Comm.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err="1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+mn-ea"/>
                          <a:cs typeface="+mn-cs"/>
                        </a:rPr>
                        <a:t>Duration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Compl</a:t>
                      </a: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.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Ser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Sup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Grnt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00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NANNY-Supporting Registered Employment of Women through Home-Based Child Care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1.3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SSI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39.625.600   </a:t>
                      </a:r>
                      <a:endParaRPr lang="tr-TR" sz="13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March 2015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30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Sept 2017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60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IAREFG</a:t>
                      </a:r>
                      <a:r>
                        <a:rPr lang="en-GB" sz="1400" b="1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2-Increasing </a:t>
                      </a:r>
                      <a:r>
                        <a:rPr lang="tr-TR" sz="1400" b="1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School </a:t>
                      </a:r>
                      <a:r>
                        <a:rPr lang="tr-TR" sz="1400" b="1" dirty="0" err="1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Attendance</a:t>
                      </a:r>
                      <a:r>
                        <a:rPr lang="tr-TR" sz="1400" b="1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400" b="1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Rates 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Especially For Girls II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2.1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MoNE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16.806.190   </a:t>
                      </a:r>
                      <a:endParaRPr lang="tr-TR" sz="13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March 2015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23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Feb 2017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9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45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3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UYEP2-Strengthening National Vocational Qualifications System and Implementing the Turkish Qualifications Framework Operation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2.2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VQA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9.249.190   </a:t>
                      </a:r>
                      <a:endParaRPr lang="tr-TR" sz="13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July 2015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24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July 2017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3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b="1" dirty="0" smtClean="0"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14</a:t>
                      </a:r>
                      <a:endParaRPr lang="tr-TR" sz="1400" b="1" dirty="0"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ADAPTESK-Increasing the Adaptability of Tradesmen and Craftsmen Operation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3.2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TESK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6.530.808</a:t>
                      </a:r>
                      <a:endParaRPr lang="tr-TR" sz="13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July 2015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23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June 2017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6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08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SYRIANS-Social Inclusion of Syrians under Temporary Protection in Turkey through Higher Education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4.1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YTB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3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3.635.000</a:t>
                      </a:r>
                      <a:endParaRPr lang="tr-TR" sz="13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err="1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January</a:t>
                      </a:r>
                      <a:r>
                        <a:rPr lang="tr-TR" sz="1400" baseline="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2016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12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dirty="0" err="1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January</a:t>
                      </a:r>
                      <a:r>
                        <a:rPr lang="tr-TR" sz="1400" baseline="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 2017</a:t>
                      </a:r>
                      <a:endParaRPr lang="tr-TR" sz="1400" dirty="0" smtClean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rgbClr val="7030A0"/>
                          </a:solidFill>
                          <a:effectLst/>
                          <a:latin typeface="Calibri" pitchFamily="34" charset="0"/>
                          <a:ea typeface="Calibri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rgbClr val="7030A0"/>
                        </a:solidFill>
                        <a:effectLst/>
                        <a:latin typeface="Calibri" pitchFamily="34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68313" y="1052945"/>
            <a:ext cx="7848600" cy="321685"/>
          </a:xfrm>
        </p:spPr>
        <p:txBody>
          <a:bodyPr/>
          <a:lstStyle/>
          <a:p>
            <a:pPr>
              <a:defRPr/>
            </a:pPr>
            <a:r>
              <a:rPr lang="tr-TR" sz="2000" dirty="0" err="1" smtClean="0"/>
              <a:t>Ongoing</a:t>
            </a:r>
            <a:r>
              <a:rPr lang="tr-TR" sz="2000" dirty="0" smtClean="0"/>
              <a:t> Operations-2</a:t>
            </a:r>
            <a:endParaRPr lang="tr-T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52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3400" y="1274164"/>
            <a:ext cx="7772400" cy="4593236"/>
          </a:xfrm>
        </p:spPr>
        <p:txBody>
          <a:bodyPr/>
          <a:lstStyle/>
          <a:p>
            <a:r>
              <a:rPr lang="tr-TR" b="1" dirty="0" smtClean="0"/>
              <a:t>NANNY</a:t>
            </a:r>
          </a:p>
          <a:p>
            <a:pPr lvl="1"/>
            <a:r>
              <a:rPr lang="tr-TR" dirty="0" smtClean="0"/>
              <a:t>Financial </a:t>
            </a:r>
            <a:r>
              <a:rPr lang="tr-TR" dirty="0" err="1" smtClean="0"/>
              <a:t>support</a:t>
            </a:r>
            <a:r>
              <a:rPr lang="tr-TR" dirty="0" smtClean="0"/>
              <a:t> of 320 Euro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working</a:t>
            </a:r>
            <a:r>
              <a:rPr lang="tr-TR" dirty="0" smtClean="0"/>
              <a:t> </a:t>
            </a:r>
            <a:r>
              <a:rPr lang="tr-TR" dirty="0" err="1" smtClean="0"/>
              <a:t>women</a:t>
            </a:r>
            <a:r>
              <a:rPr lang="tr-TR" dirty="0" smtClean="0"/>
              <a:t> </a:t>
            </a:r>
            <a:r>
              <a:rPr lang="en-US" dirty="0"/>
              <a:t>employing a child </a:t>
            </a:r>
            <a:r>
              <a:rPr lang="en-US" dirty="0" err="1"/>
              <a:t>carer</a:t>
            </a:r>
            <a:r>
              <a:rPr lang="en-US" dirty="0"/>
              <a:t> at home</a:t>
            </a:r>
            <a:r>
              <a:rPr lang="en-US" dirty="0" smtClean="0"/>
              <a:t>.</a:t>
            </a:r>
            <a:r>
              <a:rPr lang="tr-TR" dirty="0"/>
              <a:t> Antalya, </a:t>
            </a:r>
            <a:r>
              <a:rPr lang="tr-TR" dirty="0" smtClean="0"/>
              <a:t>Bursa, İzmir (+Ankara)</a:t>
            </a:r>
          </a:p>
          <a:p>
            <a:pPr lvl="1"/>
            <a:r>
              <a:rPr lang="tr-TR" dirty="0" smtClean="0"/>
              <a:t>6,6 / 39,9 </a:t>
            </a:r>
            <a:r>
              <a:rPr lang="tr-TR" dirty="0" err="1" smtClean="0"/>
              <a:t>million</a:t>
            </a:r>
            <a:r>
              <a:rPr lang="tr-TR" dirty="0" smtClean="0"/>
              <a:t> Euro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app</a:t>
            </a:r>
            <a:r>
              <a:rPr lang="tr-TR" dirty="0" smtClean="0"/>
              <a:t>. 4000 </a:t>
            </a:r>
            <a:r>
              <a:rPr lang="tr-TR" dirty="0" err="1" smtClean="0"/>
              <a:t>women</a:t>
            </a:r>
            <a:endParaRPr lang="tr-TR" dirty="0" smtClean="0"/>
          </a:p>
          <a:p>
            <a:pPr marL="457200" lvl="1" indent="0">
              <a:buNone/>
            </a:pPr>
            <a:endParaRPr lang="tr-TR" b="1" dirty="0" smtClean="0"/>
          </a:p>
          <a:p>
            <a:r>
              <a:rPr lang="tr-TR" b="1" dirty="0" smtClean="0"/>
              <a:t>IAREFG2</a:t>
            </a:r>
            <a:r>
              <a:rPr lang="tr-TR" dirty="0" smtClean="0"/>
              <a:t> - </a:t>
            </a:r>
            <a:r>
              <a:rPr lang="en-GB" dirty="0"/>
              <a:t>13 boarding </a:t>
            </a:r>
            <a:r>
              <a:rPr lang="en-GB" dirty="0" smtClean="0"/>
              <a:t>schools</a:t>
            </a:r>
            <a:r>
              <a:rPr lang="tr-TR" dirty="0" smtClean="0"/>
              <a:t> in</a:t>
            </a:r>
            <a:r>
              <a:rPr lang="en-GB" dirty="0" smtClean="0"/>
              <a:t> 8 </a:t>
            </a:r>
            <a:r>
              <a:rPr lang="en-GB" dirty="0"/>
              <a:t>pilot cities </a:t>
            </a:r>
            <a:r>
              <a:rPr lang="en-GB" dirty="0" smtClean="0"/>
              <a:t>equipped</a:t>
            </a:r>
            <a:r>
              <a:rPr lang="tr-TR" dirty="0" smtClean="0"/>
              <a:t>; </a:t>
            </a:r>
            <a:r>
              <a:rPr lang="en-GB" dirty="0" smtClean="0"/>
              <a:t>visits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en-GB" dirty="0" smtClean="0"/>
              <a:t> thousands </a:t>
            </a:r>
            <a:r>
              <a:rPr lang="en-GB" dirty="0"/>
              <a:t>of </a:t>
            </a:r>
            <a:r>
              <a:rPr lang="en-GB" dirty="0" smtClean="0"/>
              <a:t>families</a:t>
            </a:r>
            <a:r>
              <a:rPr lang="tr-TR" dirty="0" smtClean="0"/>
              <a:t>;</a:t>
            </a:r>
            <a:r>
              <a:rPr lang="en-GB" dirty="0" smtClean="0"/>
              <a:t> </a:t>
            </a:r>
            <a:r>
              <a:rPr lang="en-GB" dirty="0"/>
              <a:t>implementation </a:t>
            </a:r>
            <a:r>
              <a:rPr lang="tr-TR" dirty="0" smtClean="0"/>
              <a:t>of </a:t>
            </a:r>
            <a:r>
              <a:rPr lang="en-GB" dirty="0" smtClean="0"/>
              <a:t>45 </a:t>
            </a:r>
            <a:r>
              <a:rPr lang="en-GB" dirty="0"/>
              <a:t>grant </a:t>
            </a:r>
            <a:r>
              <a:rPr lang="tr-TR" dirty="0" err="1" smtClean="0"/>
              <a:t>contracts</a:t>
            </a:r>
            <a:r>
              <a:rPr lang="tr-TR" dirty="0" smtClean="0"/>
              <a:t> </a:t>
            </a:r>
            <a:r>
              <a:rPr lang="tr-TR" dirty="0" err="1" smtClean="0"/>
              <a:t>started</a:t>
            </a:r>
            <a:r>
              <a:rPr lang="tr-TR" dirty="0" smtClean="0"/>
              <a:t> </a:t>
            </a:r>
            <a:r>
              <a:rPr lang="en-GB" dirty="0" smtClean="0"/>
              <a:t>as </a:t>
            </a:r>
            <a:r>
              <a:rPr lang="en-GB" dirty="0"/>
              <a:t>of 1 November</a:t>
            </a:r>
            <a:r>
              <a:rPr lang="en-GB" dirty="0" smtClean="0"/>
              <a:t>.</a:t>
            </a:r>
            <a:endParaRPr lang="tr-TR" dirty="0" smtClean="0"/>
          </a:p>
          <a:p>
            <a:pPr marL="0" indent="0">
              <a:buNone/>
            </a:pPr>
            <a:endParaRPr lang="tr-TR" dirty="0" smtClean="0"/>
          </a:p>
          <a:p>
            <a:r>
              <a:rPr lang="tr-TR" b="1" dirty="0" smtClean="0"/>
              <a:t>UYEP2 </a:t>
            </a:r>
            <a:r>
              <a:rPr lang="tr-TR" b="1" dirty="0"/>
              <a:t>- </a:t>
            </a:r>
            <a:r>
              <a:rPr lang="tr-TR" dirty="0" err="1"/>
              <a:t>National</a:t>
            </a:r>
            <a:r>
              <a:rPr lang="tr-TR" dirty="0"/>
              <a:t> </a:t>
            </a:r>
            <a:r>
              <a:rPr lang="tr-TR" dirty="0" err="1"/>
              <a:t>Vocational</a:t>
            </a:r>
            <a:r>
              <a:rPr lang="tr-TR" dirty="0"/>
              <a:t> </a:t>
            </a:r>
            <a:r>
              <a:rPr lang="tr-TR" dirty="0" err="1" smtClean="0"/>
              <a:t>Qualifications</a:t>
            </a:r>
            <a:r>
              <a:rPr lang="tr-TR" dirty="0" smtClean="0"/>
              <a:t>: </a:t>
            </a:r>
            <a:r>
              <a:rPr lang="tr-TR" dirty="0" err="1" smtClean="0"/>
              <a:t>certification</a:t>
            </a:r>
            <a:r>
              <a:rPr lang="tr-TR" dirty="0" smtClean="0"/>
              <a:t> of </a:t>
            </a:r>
            <a:r>
              <a:rPr lang="en-GB" dirty="0" smtClean="0"/>
              <a:t>25,000 </a:t>
            </a:r>
            <a:r>
              <a:rPr lang="en-GB" dirty="0"/>
              <a:t>people </a:t>
            </a:r>
            <a:r>
              <a:rPr lang="tr-TR" dirty="0" err="1" smtClean="0"/>
              <a:t>by</a:t>
            </a:r>
            <a:r>
              <a:rPr lang="tr-TR" dirty="0" smtClean="0"/>
              <a:t> </a:t>
            </a:r>
            <a:r>
              <a:rPr lang="en-GB" dirty="0" smtClean="0"/>
              <a:t>35 </a:t>
            </a:r>
            <a:r>
              <a:rPr lang="en-GB" dirty="0"/>
              <a:t>Accredited Certification </a:t>
            </a:r>
            <a:r>
              <a:rPr lang="en-GB" dirty="0" smtClean="0"/>
              <a:t>Organization</a:t>
            </a:r>
            <a:r>
              <a:rPr lang="tr-TR" dirty="0" smtClean="0"/>
              <a:t>s</a:t>
            </a:r>
            <a:r>
              <a:rPr lang="en-GB" dirty="0" smtClean="0"/>
              <a:t>. </a:t>
            </a:r>
            <a:endParaRPr lang="tr-TR" dirty="0" smtClean="0"/>
          </a:p>
          <a:p>
            <a:r>
              <a:rPr lang="tr-TR" dirty="0" smtClean="0"/>
              <a:t>4100 / 25.000 </a:t>
            </a:r>
            <a:r>
              <a:rPr lang="tr-TR" dirty="0" err="1" smtClean="0"/>
              <a:t>individuals</a:t>
            </a:r>
            <a:r>
              <a:rPr lang="tr-TR" dirty="0" smtClean="0"/>
              <a:t> </a:t>
            </a:r>
            <a:r>
              <a:rPr lang="tr-TR" dirty="0" err="1" smtClean="0"/>
              <a:t>certified</a:t>
            </a:r>
            <a:r>
              <a:rPr lang="tr-TR" dirty="0" smtClean="0"/>
              <a:t>.</a:t>
            </a:r>
          </a:p>
          <a:p>
            <a:r>
              <a:rPr lang="en-GB" dirty="0" smtClean="0"/>
              <a:t>1</a:t>
            </a:r>
            <a:r>
              <a:rPr lang="tr-TR" dirty="0" smtClean="0"/>
              <a:t>4</a:t>
            </a:r>
            <a:r>
              <a:rPr lang="en-GB" dirty="0" smtClean="0"/>
              <a:t> </a:t>
            </a:r>
            <a:r>
              <a:rPr lang="en-GB" dirty="0"/>
              <a:t>grant contracts </a:t>
            </a:r>
            <a:r>
              <a:rPr lang="tr-TR" dirty="0" err="1" smtClean="0"/>
              <a:t>started</a:t>
            </a:r>
            <a:r>
              <a:rPr lang="tr-TR" dirty="0" smtClean="0"/>
              <a:t> as of 1 </a:t>
            </a:r>
            <a:r>
              <a:rPr lang="tr-TR" dirty="0" err="1" smtClean="0"/>
              <a:t>Feb</a:t>
            </a:r>
            <a:r>
              <a:rPr lang="tr-TR" dirty="0" smtClean="0"/>
              <a:t>.</a:t>
            </a:r>
          </a:p>
          <a:p>
            <a:r>
              <a:rPr lang="tr-TR" dirty="0" smtClean="0"/>
              <a:t>53 </a:t>
            </a:r>
            <a:r>
              <a:rPr lang="tr-TR" dirty="0" err="1" smtClean="0"/>
              <a:t>vocational</a:t>
            </a:r>
            <a:r>
              <a:rPr lang="tr-TR" dirty="0" smtClean="0"/>
              <a:t> </a:t>
            </a:r>
            <a:r>
              <a:rPr lang="tr-TR" dirty="0" err="1" smtClean="0"/>
              <a:t>standards</a:t>
            </a:r>
            <a:r>
              <a:rPr lang="tr-TR" dirty="0" smtClean="0"/>
              <a:t>, 58 </a:t>
            </a:r>
            <a:r>
              <a:rPr lang="tr-TR" dirty="0" err="1" smtClean="0"/>
              <a:t>qualifications</a:t>
            </a:r>
            <a:r>
              <a:rPr lang="tr-TR" dirty="0" smtClean="0"/>
              <a:t> </a:t>
            </a:r>
            <a:r>
              <a:rPr lang="tr-TR" dirty="0" err="1" smtClean="0"/>
              <a:t>and</a:t>
            </a:r>
            <a:r>
              <a:rPr lang="tr-TR" dirty="0" smtClean="0"/>
              <a:t> 14 </a:t>
            </a:r>
            <a:r>
              <a:rPr lang="tr-TR" dirty="0" err="1" smtClean="0"/>
              <a:t>voc</a:t>
            </a:r>
            <a:r>
              <a:rPr lang="tr-TR" dirty="0" smtClean="0"/>
              <a:t>-test </a:t>
            </a:r>
            <a:r>
              <a:rPr lang="tr-TR" dirty="0" err="1" smtClean="0"/>
              <a:t>centers</a:t>
            </a:r>
            <a:endParaRPr lang="tr-TR" dirty="0" smtClean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9392FCB-33D8-4868-8C88-4CE0BD1C4A86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6414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3C6BD37-CD11-4D1C-8537-CADC6866D305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313602"/>
              </p:ext>
            </p:extLst>
          </p:nvPr>
        </p:nvGraphicFramePr>
        <p:xfrm>
          <a:off x="135703" y="1349363"/>
          <a:ext cx="8911314" cy="4676741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808334"/>
                <a:gridCol w="629173"/>
                <a:gridCol w="843832"/>
                <a:gridCol w="944500"/>
                <a:gridCol w="843832"/>
                <a:gridCol w="629914"/>
                <a:gridCol w="843832"/>
                <a:gridCol w="421916"/>
                <a:gridCol w="421916"/>
                <a:gridCol w="524065"/>
              </a:tblGrid>
              <a:tr h="3757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Operation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OP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Budget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Comm.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Duration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Compl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Ser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Sup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Grnt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ADAPTTR33-Improving the Adaptability of Employers and Employees in TR33 Region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3.2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ZDA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4.092.229   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Sep 2015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23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Aug 2017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SI_ROMA-Promoting Social Inclusion in Densely Roma Populated Areas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</a:t>
                      </a:r>
                      <a:r>
                        <a:rPr lang="tr-TR" sz="1400" b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MoFSP,MoNE,MoH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9.930.170   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Nov 2015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Nov 2017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5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5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DISABLED-Increasing Employability of People With Disabilities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Hacettepe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University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3.566.175   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Oct 2015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July 2017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MINofFAMILY_Increasing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the Institutional Capacity of the Ministry of Family and Social Policies in the Social Inclusion Policies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4.2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MoFSP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4.645.214   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Nov 2015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Nov 2017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93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ADAPTICT-Capacity Development of Employees and Employers via Information and Communication Technologies (ICT)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3.2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METU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3.332.580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Dec  2015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Aug 2017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68313" y="1052945"/>
            <a:ext cx="7848600" cy="321685"/>
          </a:xfrm>
        </p:spPr>
        <p:txBody>
          <a:bodyPr/>
          <a:lstStyle/>
          <a:p>
            <a:pPr>
              <a:defRPr/>
            </a:pPr>
            <a:r>
              <a:rPr lang="tr-TR" sz="2000" dirty="0" err="1" smtClean="0"/>
              <a:t>Ongoing</a:t>
            </a:r>
            <a:r>
              <a:rPr lang="tr-TR" sz="2000" dirty="0" smtClean="0"/>
              <a:t> Operations-3</a:t>
            </a:r>
            <a:endParaRPr lang="tr-T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883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>
          <a:xfrm>
            <a:off x="4311650" y="6096000"/>
            <a:ext cx="522288" cy="457200"/>
          </a:xfrm>
        </p:spPr>
        <p:txBody>
          <a:bodyPr/>
          <a:lstStyle/>
          <a:p>
            <a:pPr>
              <a:defRPr/>
            </a:pPr>
            <a:fld id="{23C6BD37-CD11-4D1C-8537-CADC6866D305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542125"/>
              </p:ext>
            </p:extLst>
          </p:nvPr>
        </p:nvGraphicFramePr>
        <p:xfrm>
          <a:off x="135703" y="1349363"/>
          <a:ext cx="8911314" cy="4746638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808334"/>
                <a:gridCol w="629173"/>
                <a:gridCol w="843832"/>
                <a:gridCol w="944500"/>
                <a:gridCol w="843832"/>
                <a:gridCol w="629914"/>
                <a:gridCol w="843832"/>
                <a:gridCol w="421916"/>
                <a:gridCol w="421916"/>
                <a:gridCol w="524065"/>
              </a:tblGrid>
              <a:tr h="52618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Operation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OP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OB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Budget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Comm.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Duration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Compl</a:t>
                      </a: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Ser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Sup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solidFill>
                            <a:schemeClr val="tx1"/>
                          </a:solidFill>
                          <a:effectLst/>
                        </a:rPr>
                        <a:t>Grnt</a:t>
                      </a:r>
                      <a:endParaRPr lang="tr-TR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835" marR="5783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8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SI_DISADVANTAGED_Improving</a:t>
                      </a: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Social Integration and Employability of Disadvantaged Persons</a:t>
                      </a:r>
                      <a:endParaRPr lang="tr-TR" sz="14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4.1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MoLSS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DG Labour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31.700.000   </a:t>
                      </a:r>
                      <a:endParaRPr lang="tr-TR" sz="13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Nov 2015</a:t>
                      </a:r>
                      <a:endParaRPr lang="tr-TR" sz="14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tr-TR" sz="1400" b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July 2017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Times New Roman"/>
                          <a:cs typeface="Times New Roman"/>
                        </a:rPr>
                        <a:t>125</a:t>
                      </a:r>
                      <a:endParaRPr lang="tr-TR" sz="1400" b="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08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CAREER-Multi-Stakeholder Partnership Model for Provision of Career Services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1.2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TDA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</a:t>
                      </a:r>
                      <a:r>
                        <a:rPr lang="tr-TR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173</a:t>
                      </a:r>
                      <a:r>
                        <a:rPr lang="tr-TR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GB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661   </a:t>
                      </a:r>
                      <a:endParaRPr lang="tr-TR" sz="13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Dec 2015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Aug 2017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38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GATE for Women-Garment Training and Entrepreneurship Initiative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1.1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DOKA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3.001.751   </a:t>
                      </a:r>
                      <a:endParaRPr lang="tr-TR" sz="13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Nov 2015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Aug 2017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Times New Roman"/>
                          <a:cs typeface="Times New Roman"/>
                        </a:rPr>
                        <a:t>3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71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LLL2-Promoting Life Long Learning II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3.1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MoNE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15.000.000   </a:t>
                      </a:r>
                      <a:endParaRPr lang="tr-TR" sz="13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Nov 2015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20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July 2017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  <a:ea typeface="Times New Roman"/>
                          <a:cs typeface="Times New Roman"/>
                        </a:rPr>
                        <a:t>35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277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FADIS-Facilitating Access of Disadvantaged Higher Education Students to Labour Market Including Scholarship Support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4.1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YURTKUR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3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37.650.000   </a:t>
                      </a:r>
                      <a:endParaRPr lang="tr-TR" sz="13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Nov 2015</a:t>
                      </a:r>
                      <a:endParaRPr lang="tr-TR" sz="14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18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June 2017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00"/>
                          </a:highlight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tr-TR" sz="14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Başlık 1"/>
          <p:cNvSpPr>
            <a:spLocks noGrp="1"/>
          </p:cNvSpPr>
          <p:nvPr>
            <p:ph type="title"/>
          </p:nvPr>
        </p:nvSpPr>
        <p:spPr>
          <a:xfrm>
            <a:off x="468313" y="1052945"/>
            <a:ext cx="7848600" cy="321685"/>
          </a:xfrm>
        </p:spPr>
        <p:txBody>
          <a:bodyPr/>
          <a:lstStyle/>
          <a:p>
            <a:pPr>
              <a:defRPr/>
            </a:pPr>
            <a:r>
              <a:rPr lang="tr-TR" sz="2000" dirty="0" err="1" smtClean="0"/>
              <a:t>Ongoing</a:t>
            </a:r>
            <a:r>
              <a:rPr lang="tr-TR" sz="2000" dirty="0" smtClean="0"/>
              <a:t> Operations-4</a:t>
            </a:r>
            <a:endParaRPr lang="tr-TR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539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KG PRO">
  <a:themeElements>
    <a:clrScheme name="Custom 1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IKG PRO.thmx</Template>
  <TotalTime>1277</TotalTime>
  <Words>1844</Words>
  <Application>Microsoft Office PowerPoint</Application>
  <PresentationFormat>Ekran Gösterisi (4:3)</PresentationFormat>
  <Paragraphs>514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IKG PRO</vt:lpstr>
      <vt:lpstr>PROJECT MANAGEMENT UNIT</vt:lpstr>
      <vt:lpstr>Completed Operations</vt:lpstr>
      <vt:lpstr>IQVET2-Improving the Quality of VET in Turkey II</vt:lpstr>
      <vt:lpstr>Ongoing Operations-1</vt:lpstr>
      <vt:lpstr>PowerPoint Sunusu</vt:lpstr>
      <vt:lpstr>Ongoing Operations-2</vt:lpstr>
      <vt:lpstr>PowerPoint Sunusu</vt:lpstr>
      <vt:lpstr>Ongoing Operations-3</vt:lpstr>
      <vt:lpstr>Ongoing Operations-4</vt:lpstr>
      <vt:lpstr>Ongoing Operations-5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</dc:creator>
  <cp:lastModifiedBy>Esat AKTAŞOĞLU</cp:lastModifiedBy>
  <cp:revision>165</cp:revision>
  <cp:lastPrinted>2015-12-02T07:11:04Z</cp:lastPrinted>
  <dcterms:created xsi:type="dcterms:W3CDTF">2012-04-13T04:42:51Z</dcterms:created>
  <dcterms:modified xsi:type="dcterms:W3CDTF">2016-05-23T06:23:12Z</dcterms:modified>
</cp:coreProperties>
</file>